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9B85"/>
    <a:srgbClr val="C4AE74"/>
    <a:srgbClr val="60716F"/>
    <a:srgbClr val="004865"/>
    <a:srgbClr val="455856"/>
    <a:srgbClr val="9A937C"/>
    <a:srgbClr val="E2E6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emlayout 2 - Marker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llemlayout 2 - Marker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llemlayout 2 - Markerin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llemlayou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llemlayout 2 - Markerin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llemlayout 2 - Markerin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27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7277A566-1826-498F-A403-0F8B321ADA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BC65BF5-540D-482E-BFC2-92101E4582A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9B7E9-92CF-4A3A-A6FD-B6A833D620B1}" type="datetimeFigureOut">
              <a:rPr lang="da-DK" smtClean="0"/>
              <a:t>08-02-2024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8A34E85B-8C5B-4544-A430-DEC07B9BA82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894ADD7-56D9-462F-85BD-A0704A1D15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E275E-520D-4066-B3F7-24016B61438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93938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DCA8D-995D-FF49-80E0-31BE4803BA5C}" type="datetimeFigureOut">
              <a:rPr lang="da-DK" smtClean="0"/>
              <a:t>08-02-2024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00581-91F9-F447-9D2C-3CD104B8585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8261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Holst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05BFD5FF-CCF5-4395-8AB7-62AF300F1493}"/>
              </a:ext>
            </a:extLst>
          </p:cNvPr>
          <p:cNvSpPr/>
          <p:nvPr userDrawn="1"/>
        </p:nvSpPr>
        <p:spPr>
          <a:xfrm>
            <a:off x="1" y="0"/>
            <a:ext cx="4305300" cy="5991225"/>
          </a:xfrm>
          <a:prstGeom prst="rect">
            <a:avLst/>
          </a:prstGeom>
          <a:solidFill>
            <a:srgbClr val="6071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8587F9B8-387D-4C50-8770-5DCCF6BA2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3DB7-023B-423E-BB3E-04234BBA1DB7}" type="datetimeFigureOut">
              <a:rPr lang="da-DK" smtClean="0"/>
              <a:t>08-02-2024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8326151-729D-4375-A85C-93EB86BF9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Holstein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5CB44281-F411-46AF-8F3E-F23BCAD9F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0B5A2D21-4A25-48FC-8730-6BE602FABF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313" y="6230208"/>
            <a:ext cx="1238400" cy="445886"/>
          </a:xfrm>
          <a:prstGeom prst="rect">
            <a:avLst/>
          </a:prstGeom>
        </p:spPr>
      </p:pic>
      <p:sp>
        <p:nvSpPr>
          <p:cNvPr id="13" name="Titel 12">
            <a:extLst>
              <a:ext uri="{FF2B5EF4-FFF2-40B4-BE49-F238E27FC236}">
                <a16:creationId xmlns:a16="http://schemas.microsoft.com/office/drawing/2014/main" id="{928377BA-DDED-4AB3-8C37-1A0C00E34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88" y="1126974"/>
            <a:ext cx="3557512" cy="2702076"/>
          </a:xfrm>
        </p:spPr>
        <p:txBody>
          <a:bodyPr/>
          <a:lstStyle>
            <a:lvl1pPr>
              <a:lnSpc>
                <a:spcPts val="45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99728431-BC2E-497F-8B60-F2E4F16178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5390" y="4715073"/>
            <a:ext cx="1692000" cy="1692000"/>
          </a:xfrm>
          <a:prstGeom prst="ellipse">
            <a:avLst/>
          </a:prstGeom>
          <a:solidFill>
            <a:srgbClr val="455856"/>
          </a:solidFill>
        </p:spPr>
        <p:txBody>
          <a:bodyPr lIns="0" tIns="0" rIns="0" bIns="0" anchor="ctr"/>
          <a:lstStyle>
            <a:lvl1pPr marL="0" indent="0" algn="ctr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Pladsholder til billede 15">
            <a:extLst>
              <a:ext uri="{FF2B5EF4-FFF2-40B4-BE49-F238E27FC236}">
                <a16:creationId xmlns:a16="http://schemas.microsoft.com/office/drawing/2014/main" id="{980CD61D-896F-0345-86A0-155950117F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05299" y="0"/>
            <a:ext cx="7886700" cy="5981185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53053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opstiling med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35EC89-8414-4AF8-BC25-421A233F0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1009650"/>
            <a:ext cx="7531100" cy="1323975"/>
          </a:xfrm>
        </p:spPr>
        <p:txBody>
          <a:bodyPr/>
          <a:lstStyle>
            <a:lvl1pPr>
              <a:lnSpc>
                <a:spcPts val="4500"/>
              </a:lnSpc>
              <a:defRPr sz="40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D121B88-97AC-4DAE-9EEE-A1B0753B2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3DB7-023B-423E-BB3E-04234BBA1DB7}" type="datetimeFigureOut">
              <a:rPr lang="da-DK" smtClean="0"/>
              <a:t>08-02-2024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EC535BB-FA69-48C5-9BB2-2524ADF67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Alle racer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82CB9C1-8C14-4E97-82F2-1F11A642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3E5C73EF-333F-4F24-A571-F4950E9FDB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8650" y="2802331"/>
            <a:ext cx="10896599" cy="3131999"/>
          </a:xfrm>
        </p:spPr>
        <p:txBody>
          <a:bodyPr numCol="1"/>
          <a:lstStyle>
            <a:lvl1pPr marL="285750" indent="-285750">
              <a:lnSpc>
                <a:spcPts val="2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  <a:defRPr sz="1600"/>
            </a:lvl1pPr>
            <a:lvl2pPr marL="742950" indent="-285750">
              <a:lnSpc>
                <a:spcPts val="2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  <a:defRPr sz="1600"/>
            </a:lvl2pPr>
            <a:lvl3pPr marL="1200150" indent="-285750">
              <a:lnSpc>
                <a:spcPts val="2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  <a:defRPr sz="1600"/>
            </a:lvl3pPr>
            <a:lvl4pPr marL="1657350" indent="-285750">
              <a:lnSpc>
                <a:spcPts val="2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  <a:defRPr sz="1600"/>
            </a:lvl4pPr>
            <a:lvl5pPr marL="2114550" indent="-285750">
              <a:lnSpc>
                <a:spcPts val="2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8" name="Pladsholder til tekst 9">
            <a:extLst>
              <a:ext uri="{FF2B5EF4-FFF2-40B4-BE49-F238E27FC236}">
                <a16:creationId xmlns:a16="http://schemas.microsoft.com/office/drawing/2014/main" id="{1DB34871-89F2-4DDB-B6BA-3CAF94529B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1204" y="635267"/>
            <a:ext cx="2954958" cy="329990"/>
          </a:xfrm>
        </p:spPr>
        <p:txBody>
          <a:bodyPr/>
          <a:lstStyle>
            <a:lvl1pPr marL="0" indent="0">
              <a:lnSpc>
                <a:spcPts val="1560"/>
              </a:lnSpc>
              <a:spcBef>
                <a:spcPts val="0"/>
              </a:spcBef>
              <a:buNone/>
              <a:defRPr sz="1300" cap="all" baseline="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91468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nktopsti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E9FFEF4B-04DE-4E17-B88E-FED73208D51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2299" y="2069432"/>
            <a:ext cx="10902950" cy="3864644"/>
          </a:xfrm>
        </p:spPr>
        <p:txBody>
          <a:bodyPr/>
          <a:lstStyle>
            <a:lvl1pPr marL="0" indent="0">
              <a:lnSpc>
                <a:spcPts val="1920"/>
              </a:lnSpc>
              <a:spcBef>
                <a:spcPts val="0"/>
              </a:spcBef>
              <a:buNone/>
              <a:defRPr sz="1600"/>
            </a:lvl1pPr>
            <a:lvl2pPr marL="457200" indent="0">
              <a:lnSpc>
                <a:spcPts val="1920"/>
              </a:lnSpc>
              <a:spcBef>
                <a:spcPts val="0"/>
              </a:spcBef>
              <a:buNone/>
              <a:defRPr sz="1600"/>
            </a:lvl2pPr>
            <a:lvl3pPr marL="914400" indent="0">
              <a:lnSpc>
                <a:spcPts val="1920"/>
              </a:lnSpc>
              <a:spcBef>
                <a:spcPts val="0"/>
              </a:spcBef>
              <a:buNone/>
              <a:defRPr sz="1600"/>
            </a:lvl3pPr>
            <a:lvl4pPr marL="1371600" indent="0">
              <a:lnSpc>
                <a:spcPts val="1920"/>
              </a:lnSpc>
              <a:spcBef>
                <a:spcPts val="0"/>
              </a:spcBef>
              <a:buNone/>
              <a:defRPr sz="1600"/>
            </a:lvl4pPr>
            <a:lvl5pPr marL="1828800" indent="0">
              <a:lnSpc>
                <a:spcPts val="1920"/>
              </a:lnSpc>
              <a:spcBef>
                <a:spcPts val="0"/>
              </a:spcBef>
              <a:buNone/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D35EC89-8414-4AF8-BC25-421A233F0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99" y="1009651"/>
            <a:ext cx="10896599" cy="742148"/>
          </a:xfrm>
        </p:spPr>
        <p:txBody>
          <a:bodyPr/>
          <a:lstStyle>
            <a:lvl1pPr>
              <a:lnSpc>
                <a:spcPts val="4500"/>
              </a:lnSpc>
              <a:defRPr sz="40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D121B88-97AC-4DAE-9EEE-A1B0753B2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3DB7-023B-423E-BB3E-04234BBA1DB7}" type="datetimeFigureOut">
              <a:rPr lang="da-DK" smtClean="0"/>
              <a:t>08-02-2024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EC535BB-FA69-48C5-9BB2-2524ADF67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Alle racer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82CB9C1-8C14-4E97-82F2-1F11A642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sp>
        <p:nvSpPr>
          <p:cNvPr id="18" name="Pladsholder til tekst 9">
            <a:extLst>
              <a:ext uri="{FF2B5EF4-FFF2-40B4-BE49-F238E27FC236}">
                <a16:creationId xmlns:a16="http://schemas.microsoft.com/office/drawing/2014/main" id="{1DB34871-89F2-4DDB-B6BA-3CAF94529B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1204" y="635267"/>
            <a:ext cx="2954958" cy="329990"/>
          </a:xfrm>
        </p:spPr>
        <p:txBody>
          <a:bodyPr/>
          <a:lstStyle>
            <a:lvl1pPr marL="0" indent="0">
              <a:lnSpc>
                <a:spcPts val="1560"/>
              </a:lnSpc>
              <a:spcBef>
                <a:spcPts val="0"/>
              </a:spcBef>
              <a:buNone/>
              <a:defRPr sz="1300" cap="all" baseline="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EED2D29-0209-4D6C-96F4-F70E2F6A8E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9477" y="6430233"/>
            <a:ext cx="698400" cy="25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60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- fas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A3B9DFA2-9B9D-1A4D-BB5D-FAF186B747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F8ECF1A-EADF-485B-95EE-415741AC4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204" y="1540042"/>
            <a:ext cx="2954958" cy="2040556"/>
          </a:xfrm>
        </p:spPr>
        <p:txBody>
          <a:bodyPr/>
          <a:lstStyle>
            <a:lvl1pPr>
              <a:lnSpc>
                <a:spcPts val="38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56250C6-945C-4AF7-8DF3-08274FEE0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3DB7-023B-423E-BB3E-04234BBA1DB7}" type="datetimeFigureOut">
              <a:rPr lang="da-DK" smtClean="0"/>
              <a:t>08-02-2024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AC52235-4207-4236-BBC5-144AB745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Alle racer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12198BC-BF16-4481-99C7-304A7B5B5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4A3D5951-157C-4221-AFD5-D15546DFDE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1204" y="3878980"/>
            <a:ext cx="2954958" cy="1944303"/>
          </a:xfrm>
        </p:spPr>
        <p:txBody>
          <a:bodyPr numCol="1"/>
          <a:lstStyle>
            <a:lvl1pPr>
              <a:lnSpc>
                <a:spcPts val="2000"/>
              </a:lnSpc>
              <a:spcBef>
                <a:spcPts val="0"/>
              </a:spcBef>
              <a:buSzPct val="100000"/>
              <a:defRPr sz="1600">
                <a:solidFill>
                  <a:schemeClr val="bg1"/>
                </a:solidFill>
              </a:defRPr>
            </a:lvl1pPr>
            <a:lvl2pPr>
              <a:lnSpc>
                <a:spcPts val="2000"/>
              </a:lnSpc>
              <a:spcBef>
                <a:spcPts val="0"/>
              </a:spcBef>
              <a:buSzPct val="100000"/>
              <a:defRPr sz="1600">
                <a:solidFill>
                  <a:schemeClr val="bg1"/>
                </a:solidFill>
              </a:defRPr>
            </a:lvl2pPr>
            <a:lvl3pPr>
              <a:lnSpc>
                <a:spcPts val="2000"/>
              </a:lnSpc>
              <a:spcBef>
                <a:spcPts val="0"/>
              </a:spcBef>
              <a:buSzPct val="100000"/>
              <a:defRPr sz="1600">
                <a:solidFill>
                  <a:schemeClr val="bg1"/>
                </a:solidFill>
              </a:defRPr>
            </a:lvl3pPr>
            <a:lvl4pPr>
              <a:lnSpc>
                <a:spcPts val="2000"/>
              </a:lnSpc>
              <a:spcBef>
                <a:spcPts val="0"/>
              </a:spcBef>
              <a:buSzPct val="100000"/>
              <a:defRPr sz="1600">
                <a:solidFill>
                  <a:schemeClr val="bg1"/>
                </a:solidFill>
              </a:defRPr>
            </a:lvl4pPr>
            <a:lvl5pPr>
              <a:lnSpc>
                <a:spcPts val="2000"/>
              </a:lnSpc>
              <a:spcBef>
                <a:spcPts val="0"/>
              </a:spcBef>
              <a:buSzPct val="100000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7FFF3ADB-BD87-4491-B721-110E7558D0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1204" y="1092467"/>
            <a:ext cx="2954958" cy="329990"/>
          </a:xfrm>
        </p:spPr>
        <p:txBody>
          <a:bodyPr/>
          <a:lstStyle>
            <a:lvl1pPr marL="0" indent="0">
              <a:lnSpc>
                <a:spcPts val="1560"/>
              </a:lnSpc>
              <a:spcBef>
                <a:spcPts val="0"/>
              </a:spcBef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2" name="Pladsholder til billede 13">
            <a:extLst>
              <a:ext uri="{FF2B5EF4-FFF2-40B4-BE49-F238E27FC236}">
                <a16:creationId xmlns:a16="http://schemas.microsoft.com/office/drawing/2014/main" id="{8744FDA4-4B97-4AF5-A371-331310DBF3E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039477" y="6430235"/>
            <a:ext cx="698400" cy="252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07" b="107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9266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- Holstein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8ECF1A-EADF-485B-95EE-415741AC4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42" y="712270"/>
            <a:ext cx="6287398" cy="1692000"/>
          </a:xfrm>
        </p:spPr>
        <p:txBody>
          <a:bodyPr/>
          <a:lstStyle>
            <a:lvl1pPr>
              <a:lnSpc>
                <a:spcPts val="45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56250C6-945C-4AF7-8DF3-08274FEE0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3DB7-023B-423E-BB3E-04234BBA1DB7}" type="datetimeFigureOut">
              <a:rPr lang="da-DK" smtClean="0"/>
              <a:t>08-02-2024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AC52235-4207-4236-BBC5-144AB745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Holstein </a:t>
            </a:r>
            <a:r>
              <a:rPr lang="da-DK" dirty="0" err="1"/>
              <a:t>breaker</a:t>
            </a:r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12198BC-BF16-4481-99C7-304A7B5B5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sp>
        <p:nvSpPr>
          <p:cNvPr id="12" name="Pladsholder til billede 13">
            <a:extLst>
              <a:ext uri="{FF2B5EF4-FFF2-40B4-BE49-F238E27FC236}">
                <a16:creationId xmlns:a16="http://schemas.microsoft.com/office/drawing/2014/main" id="{8744FDA4-4B97-4AF5-A371-331310DBF3E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039477" y="6430235"/>
            <a:ext cx="698400" cy="252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07" b="107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14" name="Pladsholder til tekst 14">
            <a:extLst>
              <a:ext uri="{FF2B5EF4-FFF2-40B4-BE49-F238E27FC236}">
                <a16:creationId xmlns:a16="http://schemas.microsoft.com/office/drawing/2014/main" id="{90964A79-D254-4950-B9F5-31FBBD51995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07400" y="4109631"/>
            <a:ext cx="1692000" cy="1692000"/>
          </a:xfrm>
          <a:prstGeom prst="ellipse">
            <a:avLst/>
          </a:prstGeom>
          <a:solidFill>
            <a:srgbClr val="60716F"/>
          </a:solidFill>
        </p:spPr>
        <p:txBody>
          <a:bodyPr lIns="0" tIns="0" rIns="0" bIns="0" anchor="ctr"/>
          <a:lstStyle>
            <a:lvl1pPr marL="0" indent="0" algn="ctr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055441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eminør - fas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56250C6-945C-4AF7-8DF3-08274FEE0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3DB7-023B-423E-BB3E-04234BBA1DB7}" type="datetimeFigureOut">
              <a:rPr lang="da-DK" smtClean="0"/>
              <a:t>08-02-2024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AC52235-4207-4236-BBC5-144AB745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Inseminør - Alle racer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12198BC-BF16-4481-99C7-304A7B5B5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6E342A46-7534-4969-8B10-BEFA38EE24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9477" y="6430233"/>
            <a:ext cx="698400" cy="251459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7B5D5B7F-AD1F-9A4D-B5F8-3E96CD6F2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2919" y="1540042"/>
            <a:ext cx="2954958" cy="2040556"/>
          </a:xfrm>
        </p:spPr>
        <p:txBody>
          <a:bodyPr/>
          <a:lstStyle>
            <a:lvl1pPr>
              <a:lnSpc>
                <a:spcPts val="3800"/>
              </a:lnSpc>
              <a:defRPr sz="34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4" name="Pladsholder til tekst 8">
            <a:extLst>
              <a:ext uri="{FF2B5EF4-FFF2-40B4-BE49-F238E27FC236}">
                <a16:creationId xmlns:a16="http://schemas.microsoft.com/office/drawing/2014/main" id="{F256B8AC-A45D-3349-BF01-6D017C96D0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82919" y="3878980"/>
            <a:ext cx="2954958" cy="1944303"/>
          </a:xfrm>
        </p:spPr>
        <p:txBody>
          <a:bodyPr numCol="1"/>
          <a:lstStyle>
            <a:lvl1pPr>
              <a:lnSpc>
                <a:spcPts val="2000"/>
              </a:lnSpc>
              <a:spcBef>
                <a:spcPts val="0"/>
              </a:spcBef>
              <a:buSzPct val="100000"/>
              <a:defRPr sz="1600"/>
            </a:lvl1pPr>
            <a:lvl2pPr>
              <a:lnSpc>
                <a:spcPts val="2000"/>
              </a:lnSpc>
              <a:spcBef>
                <a:spcPts val="0"/>
              </a:spcBef>
              <a:buSzPct val="100000"/>
              <a:defRPr sz="1600"/>
            </a:lvl2pPr>
            <a:lvl3pPr>
              <a:lnSpc>
                <a:spcPts val="2000"/>
              </a:lnSpc>
              <a:spcBef>
                <a:spcPts val="0"/>
              </a:spcBef>
              <a:buSzPct val="100000"/>
              <a:defRPr sz="1600"/>
            </a:lvl3pPr>
            <a:lvl4pPr>
              <a:lnSpc>
                <a:spcPts val="2000"/>
              </a:lnSpc>
              <a:spcBef>
                <a:spcPts val="0"/>
              </a:spcBef>
              <a:buSzPct val="100000"/>
              <a:defRPr sz="1600"/>
            </a:lvl4pPr>
            <a:lvl5pPr>
              <a:lnSpc>
                <a:spcPts val="2000"/>
              </a:lnSpc>
              <a:spcBef>
                <a:spcPts val="0"/>
              </a:spcBef>
              <a:buSzPct val="100000"/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5" name="Pladsholder til tekst 9">
            <a:extLst>
              <a:ext uri="{FF2B5EF4-FFF2-40B4-BE49-F238E27FC236}">
                <a16:creationId xmlns:a16="http://schemas.microsoft.com/office/drawing/2014/main" id="{D6915C3E-70AF-BB45-8E63-42FE47638E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82919" y="1092467"/>
            <a:ext cx="2954958" cy="329990"/>
          </a:xfrm>
        </p:spPr>
        <p:txBody>
          <a:bodyPr/>
          <a:lstStyle>
            <a:lvl1pPr marL="0" indent="0">
              <a:lnSpc>
                <a:spcPts val="1560"/>
              </a:lnSpc>
              <a:spcBef>
                <a:spcPts val="0"/>
              </a:spcBef>
              <a:buNone/>
              <a:defRPr sz="1300" cap="all" baseline="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978A1FB3-AB3C-3D95-1970-E964A4D08D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233200" cy="684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923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ndstykke - Holst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TilMark">
            <a:extLst>
              <a:ext uri="{FF2B5EF4-FFF2-40B4-BE49-F238E27FC236}">
                <a16:creationId xmlns:a16="http://schemas.microsoft.com/office/drawing/2014/main" id="{2608E6AA-E3D8-4640-942D-72B252947A9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2533649"/>
            <a:ext cx="12192000" cy="4324349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F8ECF1A-EADF-485B-95EE-415741AC4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12776"/>
            <a:ext cx="10706100" cy="692149"/>
          </a:xfrm>
        </p:spPr>
        <p:txBody>
          <a:bodyPr/>
          <a:lstStyle>
            <a:lvl1pPr>
              <a:lnSpc>
                <a:spcPts val="3800"/>
              </a:lnSpc>
              <a:defRPr sz="34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56250C6-945C-4AF7-8DF3-08274FEE0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3DB7-023B-423E-BB3E-04234BBA1DB7}" type="datetimeFigureOut">
              <a:rPr lang="da-DK" smtClean="0"/>
              <a:t>08-02-2024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AC52235-4207-4236-BBC5-144AB745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Holstein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12198BC-BF16-4481-99C7-304A7B5B5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4A3D5951-157C-4221-AFD5-D15546DFDE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466850"/>
            <a:ext cx="10706100" cy="904875"/>
          </a:xfrm>
        </p:spPr>
        <p:txBody>
          <a:bodyPr wrap="none" numCol="1"/>
          <a:lstStyle>
            <a:lvl1pPr>
              <a:lnSpc>
                <a:spcPts val="2000"/>
              </a:lnSpc>
              <a:spcBef>
                <a:spcPts val="0"/>
              </a:spcBef>
              <a:buSzPct val="100000"/>
              <a:defRPr sz="1600"/>
            </a:lvl1pPr>
            <a:lvl2pPr>
              <a:lnSpc>
                <a:spcPts val="2000"/>
              </a:lnSpc>
              <a:spcBef>
                <a:spcPts val="0"/>
              </a:spcBef>
              <a:buSzPct val="100000"/>
              <a:defRPr sz="1600"/>
            </a:lvl2pPr>
            <a:lvl3pPr>
              <a:lnSpc>
                <a:spcPts val="2000"/>
              </a:lnSpc>
              <a:spcBef>
                <a:spcPts val="0"/>
              </a:spcBef>
              <a:buSzPct val="100000"/>
              <a:defRPr sz="1600"/>
            </a:lvl3pPr>
            <a:lvl4pPr>
              <a:lnSpc>
                <a:spcPts val="2000"/>
              </a:lnSpc>
              <a:spcBef>
                <a:spcPts val="0"/>
              </a:spcBef>
              <a:buSzPct val="100000"/>
              <a:defRPr sz="1600"/>
            </a:lvl4pPr>
            <a:lvl5pPr>
              <a:lnSpc>
                <a:spcPts val="2000"/>
              </a:lnSpc>
              <a:spcBef>
                <a:spcPts val="0"/>
              </a:spcBef>
              <a:buSzPct val="100000"/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4" name="Pladsholder til billede 13">
            <a:extLst>
              <a:ext uri="{FF2B5EF4-FFF2-40B4-BE49-F238E27FC236}">
                <a16:creationId xmlns:a16="http://schemas.microsoft.com/office/drawing/2014/main" id="{6F7AB75F-8010-400E-B148-F15D80B6A69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039477" y="6430235"/>
            <a:ext cx="698400" cy="252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07" b="107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6056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lede højre - Holst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C4BD7D61-07AB-6342-AAB1-7847D0AF3DC6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0" y="-1"/>
            <a:ext cx="8233200" cy="68580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56250C6-945C-4AF7-8DF3-08274FEE0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3DB7-023B-423E-BB3E-04234BBA1DB7}" type="datetimeFigureOut">
              <a:rPr lang="da-DK" smtClean="0"/>
              <a:t>08-02-2024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AC52235-4207-4236-BBC5-144AB745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Alm. Holstein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12198BC-BF16-4481-99C7-304A7B5B5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6E342A46-7534-4969-8B10-BEFA38EE24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9477" y="6430233"/>
            <a:ext cx="698400" cy="251459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7B5D5B7F-AD1F-9A4D-B5F8-3E96CD6F2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2919" y="1540042"/>
            <a:ext cx="2954958" cy="2040556"/>
          </a:xfrm>
        </p:spPr>
        <p:txBody>
          <a:bodyPr/>
          <a:lstStyle>
            <a:lvl1pPr>
              <a:lnSpc>
                <a:spcPts val="3800"/>
              </a:lnSpc>
              <a:defRPr sz="34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4" name="Pladsholder til tekst 8">
            <a:extLst>
              <a:ext uri="{FF2B5EF4-FFF2-40B4-BE49-F238E27FC236}">
                <a16:creationId xmlns:a16="http://schemas.microsoft.com/office/drawing/2014/main" id="{F256B8AC-A45D-3349-BF01-6D017C96D0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82919" y="3878980"/>
            <a:ext cx="2954958" cy="1944303"/>
          </a:xfrm>
        </p:spPr>
        <p:txBody>
          <a:bodyPr numCol="1"/>
          <a:lstStyle>
            <a:lvl1pPr>
              <a:lnSpc>
                <a:spcPts val="2000"/>
              </a:lnSpc>
              <a:spcBef>
                <a:spcPts val="0"/>
              </a:spcBef>
              <a:buSzPct val="100000"/>
              <a:defRPr sz="1600"/>
            </a:lvl1pPr>
            <a:lvl2pPr>
              <a:lnSpc>
                <a:spcPts val="2000"/>
              </a:lnSpc>
              <a:spcBef>
                <a:spcPts val="0"/>
              </a:spcBef>
              <a:buSzPct val="100000"/>
              <a:defRPr sz="1600"/>
            </a:lvl2pPr>
            <a:lvl3pPr>
              <a:lnSpc>
                <a:spcPts val="2000"/>
              </a:lnSpc>
              <a:spcBef>
                <a:spcPts val="0"/>
              </a:spcBef>
              <a:buSzPct val="100000"/>
              <a:defRPr sz="1600"/>
            </a:lvl3pPr>
            <a:lvl4pPr>
              <a:lnSpc>
                <a:spcPts val="2000"/>
              </a:lnSpc>
              <a:spcBef>
                <a:spcPts val="0"/>
              </a:spcBef>
              <a:buSzPct val="100000"/>
              <a:defRPr sz="1600"/>
            </a:lvl4pPr>
            <a:lvl5pPr>
              <a:lnSpc>
                <a:spcPts val="2000"/>
              </a:lnSpc>
              <a:spcBef>
                <a:spcPts val="0"/>
              </a:spcBef>
              <a:buSzPct val="100000"/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5" name="Pladsholder til tekst 9">
            <a:extLst>
              <a:ext uri="{FF2B5EF4-FFF2-40B4-BE49-F238E27FC236}">
                <a16:creationId xmlns:a16="http://schemas.microsoft.com/office/drawing/2014/main" id="{D6915C3E-70AF-BB45-8E63-42FE47638E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82919" y="1092467"/>
            <a:ext cx="2954958" cy="329990"/>
          </a:xfrm>
        </p:spPr>
        <p:txBody>
          <a:bodyPr/>
          <a:lstStyle>
            <a:lvl1pPr marL="0" indent="0">
              <a:lnSpc>
                <a:spcPts val="1560"/>
              </a:lnSpc>
              <a:spcBef>
                <a:spcPts val="0"/>
              </a:spcBef>
              <a:buNone/>
              <a:defRPr sz="1300" cap="all" baseline="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300047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lede venstre - Holst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C6D94D6D-17FB-9E40-BBE0-799DE427B42B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58800" y="-1"/>
            <a:ext cx="8233200" cy="68580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56250C6-945C-4AF7-8DF3-08274FEE0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3DB7-023B-423E-BB3E-04234BBA1DB7}" type="datetimeFigureOut">
              <a:rPr lang="da-DK" smtClean="0"/>
              <a:t>08-02-2024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AC52235-4207-4236-BBC5-144AB745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Alm. Holstein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12198BC-BF16-4481-99C7-304A7B5B5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6E342A46-7534-4969-8B10-BEFA38EE24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9477" y="6430233"/>
            <a:ext cx="698400" cy="251459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7B5D5B7F-AD1F-9A4D-B5F8-3E96CD6F2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1540042"/>
            <a:ext cx="2954958" cy="2040556"/>
          </a:xfrm>
        </p:spPr>
        <p:txBody>
          <a:bodyPr/>
          <a:lstStyle>
            <a:lvl1pPr>
              <a:lnSpc>
                <a:spcPts val="3800"/>
              </a:lnSpc>
              <a:defRPr sz="34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4" name="Pladsholder til tekst 8">
            <a:extLst>
              <a:ext uri="{FF2B5EF4-FFF2-40B4-BE49-F238E27FC236}">
                <a16:creationId xmlns:a16="http://schemas.microsoft.com/office/drawing/2014/main" id="{F256B8AC-A45D-3349-BF01-6D017C96D0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" y="3878980"/>
            <a:ext cx="2954958" cy="1944303"/>
          </a:xfrm>
        </p:spPr>
        <p:txBody>
          <a:bodyPr numCol="1"/>
          <a:lstStyle>
            <a:lvl1pPr>
              <a:lnSpc>
                <a:spcPts val="2000"/>
              </a:lnSpc>
              <a:spcBef>
                <a:spcPts val="0"/>
              </a:spcBef>
              <a:buSzPct val="100000"/>
              <a:defRPr sz="1600"/>
            </a:lvl1pPr>
            <a:lvl2pPr>
              <a:lnSpc>
                <a:spcPts val="2000"/>
              </a:lnSpc>
              <a:spcBef>
                <a:spcPts val="0"/>
              </a:spcBef>
              <a:buSzPct val="100000"/>
              <a:defRPr sz="1600"/>
            </a:lvl2pPr>
            <a:lvl3pPr>
              <a:lnSpc>
                <a:spcPts val="2000"/>
              </a:lnSpc>
              <a:spcBef>
                <a:spcPts val="0"/>
              </a:spcBef>
              <a:buSzPct val="100000"/>
              <a:defRPr sz="1600"/>
            </a:lvl3pPr>
            <a:lvl4pPr>
              <a:lnSpc>
                <a:spcPts val="2000"/>
              </a:lnSpc>
              <a:spcBef>
                <a:spcPts val="0"/>
              </a:spcBef>
              <a:buSzPct val="100000"/>
              <a:defRPr sz="1600"/>
            </a:lvl4pPr>
            <a:lvl5pPr>
              <a:lnSpc>
                <a:spcPts val="2000"/>
              </a:lnSpc>
              <a:spcBef>
                <a:spcPts val="0"/>
              </a:spcBef>
              <a:buSzPct val="100000"/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5" name="Pladsholder til tekst 9">
            <a:extLst>
              <a:ext uri="{FF2B5EF4-FFF2-40B4-BE49-F238E27FC236}">
                <a16:creationId xmlns:a16="http://schemas.microsoft.com/office/drawing/2014/main" id="{D6915C3E-70AF-BB45-8E63-42FE47638E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0000" y="1092467"/>
            <a:ext cx="2954958" cy="329990"/>
          </a:xfrm>
        </p:spPr>
        <p:txBody>
          <a:bodyPr/>
          <a:lstStyle>
            <a:lvl1pPr marL="0" indent="0">
              <a:lnSpc>
                <a:spcPts val="1560"/>
              </a:lnSpc>
              <a:spcBef>
                <a:spcPts val="0"/>
              </a:spcBef>
              <a:buNone/>
              <a:defRPr sz="1300" cap="all" baseline="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106233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ved - Holst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3B63A94D-1468-8C46-892D-FC7D5F29D1A9}"/>
              </a:ext>
            </a:extLst>
          </p:cNvPr>
          <p:cNvSpPr/>
          <p:nvPr userDrawn="1"/>
        </p:nvSpPr>
        <p:spPr>
          <a:xfrm>
            <a:off x="0" y="0"/>
            <a:ext cx="8233200" cy="6866327"/>
          </a:xfrm>
          <a:prstGeom prst="rect">
            <a:avLst/>
          </a:prstGeom>
          <a:solidFill>
            <a:srgbClr val="6071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2" name="Billede 21">
            <a:extLst>
              <a:ext uri="{FF2B5EF4-FFF2-40B4-BE49-F238E27FC236}">
                <a16:creationId xmlns:a16="http://schemas.microsoft.com/office/drawing/2014/main" id="{3A662A50-4810-D746-96A8-AD1E620839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5" y="172541"/>
            <a:ext cx="7372965" cy="6685459"/>
          </a:xfrm>
          <a:prstGeom prst="rect">
            <a:avLst/>
          </a:prstGeom>
        </p:spPr>
      </p:pic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56250C6-945C-4AF7-8DF3-08274FEE0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3DB7-023B-423E-BB3E-04234BBA1DB7}" type="datetimeFigureOut">
              <a:rPr lang="da-DK" smtClean="0"/>
              <a:t>08-02-2024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AC52235-4207-4236-BBC5-144AB745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Generel + Holstein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12198BC-BF16-4481-99C7-304A7B5B5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sp>
        <p:nvSpPr>
          <p:cNvPr id="64" name="Titel 1">
            <a:extLst>
              <a:ext uri="{FF2B5EF4-FFF2-40B4-BE49-F238E27FC236}">
                <a16:creationId xmlns:a16="http://schemas.microsoft.com/office/drawing/2014/main" id="{C7D43555-4103-5349-A982-369D7A756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2919" y="1540042"/>
            <a:ext cx="2954958" cy="2040556"/>
          </a:xfrm>
        </p:spPr>
        <p:txBody>
          <a:bodyPr/>
          <a:lstStyle>
            <a:lvl1pPr>
              <a:lnSpc>
                <a:spcPts val="3800"/>
              </a:lnSpc>
              <a:defRPr sz="34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65" name="Pladsholder til tekst 8">
            <a:extLst>
              <a:ext uri="{FF2B5EF4-FFF2-40B4-BE49-F238E27FC236}">
                <a16:creationId xmlns:a16="http://schemas.microsoft.com/office/drawing/2014/main" id="{383F55BC-B908-7C4A-A933-C67F3AD305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82919" y="3878980"/>
            <a:ext cx="2954958" cy="1944303"/>
          </a:xfrm>
        </p:spPr>
        <p:txBody>
          <a:bodyPr numCol="1"/>
          <a:lstStyle>
            <a:lvl1pPr>
              <a:lnSpc>
                <a:spcPts val="2000"/>
              </a:lnSpc>
              <a:spcBef>
                <a:spcPts val="0"/>
              </a:spcBef>
              <a:buSzPct val="100000"/>
              <a:defRPr sz="1600"/>
            </a:lvl1pPr>
            <a:lvl2pPr>
              <a:lnSpc>
                <a:spcPts val="2000"/>
              </a:lnSpc>
              <a:spcBef>
                <a:spcPts val="0"/>
              </a:spcBef>
              <a:buSzPct val="100000"/>
              <a:defRPr sz="1600"/>
            </a:lvl2pPr>
            <a:lvl3pPr>
              <a:lnSpc>
                <a:spcPts val="2000"/>
              </a:lnSpc>
              <a:spcBef>
                <a:spcPts val="0"/>
              </a:spcBef>
              <a:buSzPct val="100000"/>
              <a:defRPr sz="1600"/>
            </a:lvl3pPr>
            <a:lvl4pPr>
              <a:lnSpc>
                <a:spcPts val="2000"/>
              </a:lnSpc>
              <a:spcBef>
                <a:spcPts val="0"/>
              </a:spcBef>
              <a:buSzPct val="100000"/>
              <a:defRPr sz="1600"/>
            </a:lvl4pPr>
            <a:lvl5pPr>
              <a:lnSpc>
                <a:spcPts val="2000"/>
              </a:lnSpc>
              <a:spcBef>
                <a:spcPts val="0"/>
              </a:spcBef>
              <a:buSzPct val="100000"/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6" name="Pladsholder til tekst 9">
            <a:extLst>
              <a:ext uri="{FF2B5EF4-FFF2-40B4-BE49-F238E27FC236}">
                <a16:creationId xmlns:a16="http://schemas.microsoft.com/office/drawing/2014/main" id="{41554329-EF5E-444D-A8EB-C9AF8C1146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82919" y="1092467"/>
            <a:ext cx="2954958" cy="329990"/>
          </a:xfrm>
        </p:spPr>
        <p:txBody>
          <a:bodyPr/>
          <a:lstStyle>
            <a:lvl1pPr marL="0" indent="0">
              <a:lnSpc>
                <a:spcPts val="1560"/>
              </a:lnSpc>
              <a:spcBef>
                <a:spcPts val="0"/>
              </a:spcBef>
              <a:buNone/>
              <a:defRPr sz="1300" cap="all" baseline="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67" name="Billede 66">
            <a:extLst>
              <a:ext uri="{FF2B5EF4-FFF2-40B4-BE49-F238E27FC236}">
                <a16:creationId xmlns:a16="http://schemas.microsoft.com/office/drawing/2014/main" id="{154B1FDF-DF83-134C-A9A8-ABD3FFCEDB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9477" y="6430233"/>
            <a:ext cx="698400" cy="251459"/>
          </a:xfrm>
          <a:prstGeom prst="rect">
            <a:avLst/>
          </a:prstGeom>
        </p:spPr>
      </p:pic>
      <p:sp>
        <p:nvSpPr>
          <p:cNvPr id="68" name="Pladsholder til tekst 13">
            <a:extLst>
              <a:ext uri="{FF2B5EF4-FFF2-40B4-BE49-F238E27FC236}">
                <a16:creationId xmlns:a16="http://schemas.microsoft.com/office/drawing/2014/main" id="{23E049D0-5117-9149-9B03-F5DD21DEFA7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6107" y="290705"/>
            <a:ext cx="1647825" cy="442612"/>
          </a:xfrm>
        </p:spPr>
        <p:txBody>
          <a:bodyPr/>
          <a:lstStyle>
            <a:lvl1pPr marL="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1pPr>
            <a:lvl2pPr marL="4572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2pPr>
            <a:lvl3pPr marL="9144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3pPr>
            <a:lvl4pPr marL="13716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4pPr>
            <a:lvl5pPr marL="18288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0" name="Pladsholder til tekst 13">
            <a:extLst>
              <a:ext uri="{FF2B5EF4-FFF2-40B4-BE49-F238E27FC236}">
                <a16:creationId xmlns:a16="http://schemas.microsoft.com/office/drawing/2014/main" id="{D205C127-989A-3C45-8DBA-1D15CAA129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6107" y="675568"/>
            <a:ext cx="1647825" cy="883668"/>
          </a:xfrm>
        </p:spPr>
        <p:txBody>
          <a:bodyPr/>
          <a:lstStyle>
            <a:lvl1pPr marL="0" indent="0">
              <a:lnSpc>
                <a:spcPts val="177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2pPr>
            <a:lvl3pPr marL="9144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3pPr>
            <a:lvl4pPr marL="13716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4pPr>
            <a:lvl5pPr marL="18288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2" name="Pladsholder til tekst 13">
            <a:extLst>
              <a:ext uri="{FF2B5EF4-FFF2-40B4-BE49-F238E27FC236}">
                <a16:creationId xmlns:a16="http://schemas.microsoft.com/office/drawing/2014/main" id="{84BC93F7-E9AA-4E43-BA7B-B56F2A7CDC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30051" y="228988"/>
            <a:ext cx="2270886" cy="442612"/>
          </a:xfrm>
        </p:spPr>
        <p:txBody>
          <a:bodyPr/>
          <a:lstStyle>
            <a:lvl1pPr marL="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1pPr>
            <a:lvl2pPr marL="4572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2pPr>
            <a:lvl3pPr marL="9144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3pPr>
            <a:lvl4pPr marL="13716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4pPr>
            <a:lvl5pPr marL="18288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3" name="Pladsholder til tekst 13">
            <a:extLst>
              <a:ext uri="{FF2B5EF4-FFF2-40B4-BE49-F238E27FC236}">
                <a16:creationId xmlns:a16="http://schemas.microsoft.com/office/drawing/2014/main" id="{103F08D0-43AF-6C4E-BB54-9C759CE0CC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30051" y="605523"/>
            <a:ext cx="2270886" cy="883668"/>
          </a:xfrm>
        </p:spPr>
        <p:txBody>
          <a:bodyPr/>
          <a:lstStyle>
            <a:lvl1pPr marL="0" indent="0">
              <a:lnSpc>
                <a:spcPts val="177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2pPr>
            <a:lvl3pPr marL="9144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3pPr>
            <a:lvl4pPr marL="13716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4pPr>
            <a:lvl5pPr marL="18288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Pladsholder til tekst 13">
            <a:extLst>
              <a:ext uri="{FF2B5EF4-FFF2-40B4-BE49-F238E27FC236}">
                <a16:creationId xmlns:a16="http://schemas.microsoft.com/office/drawing/2014/main" id="{B38EF8F2-6E7B-EF4D-96DC-1703541BA36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62927" y="2973463"/>
            <a:ext cx="1647825" cy="442612"/>
          </a:xfrm>
        </p:spPr>
        <p:txBody>
          <a:bodyPr/>
          <a:lstStyle>
            <a:lvl1pPr marL="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1pPr>
            <a:lvl2pPr marL="4572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2pPr>
            <a:lvl3pPr marL="9144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3pPr>
            <a:lvl4pPr marL="13716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4pPr>
            <a:lvl5pPr marL="18288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ladsholder til tekst 13">
            <a:extLst>
              <a:ext uri="{FF2B5EF4-FFF2-40B4-BE49-F238E27FC236}">
                <a16:creationId xmlns:a16="http://schemas.microsoft.com/office/drawing/2014/main" id="{5E1EE77F-F2E3-3E4C-8425-6EAD2848F6B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62927" y="3358326"/>
            <a:ext cx="1647825" cy="883668"/>
          </a:xfrm>
        </p:spPr>
        <p:txBody>
          <a:bodyPr/>
          <a:lstStyle>
            <a:lvl1pPr marL="0" indent="0">
              <a:lnSpc>
                <a:spcPts val="177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2pPr>
            <a:lvl3pPr marL="9144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3pPr>
            <a:lvl4pPr marL="13716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4pPr>
            <a:lvl5pPr marL="18288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7" name="Pladsholder til tekst 13">
            <a:extLst>
              <a:ext uri="{FF2B5EF4-FFF2-40B4-BE49-F238E27FC236}">
                <a16:creationId xmlns:a16="http://schemas.microsoft.com/office/drawing/2014/main" id="{9E642F39-8C42-BA4A-A43C-F5965B9B516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11563" y="5038129"/>
            <a:ext cx="1647825" cy="442612"/>
          </a:xfrm>
        </p:spPr>
        <p:txBody>
          <a:bodyPr/>
          <a:lstStyle>
            <a:lvl1pPr marL="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1pPr>
            <a:lvl2pPr marL="4572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2pPr>
            <a:lvl3pPr marL="9144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3pPr>
            <a:lvl4pPr marL="13716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4pPr>
            <a:lvl5pPr marL="18288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8" name="Pladsholder til tekst 13">
            <a:extLst>
              <a:ext uri="{FF2B5EF4-FFF2-40B4-BE49-F238E27FC236}">
                <a16:creationId xmlns:a16="http://schemas.microsoft.com/office/drawing/2014/main" id="{71ECE22D-C4B9-C947-8A0C-3D4B3C0325C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11563" y="5422992"/>
            <a:ext cx="1647825" cy="883668"/>
          </a:xfrm>
        </p:spPr>
        <p:txBody>
          <a:bodyPr/>
          <a:lstStyle>
            <a:lvl1pPr marL="0" indent="0">
              <a:lnSpc>
                <a:spcPts val="177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2pPr>
            <a:lvl3pPr marL="9144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3pPr>
            <a:lvl4pPr marL="13716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4pPr>
            <a:lvl5pPr marL="18288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724193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/tabel til højre - Holst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42174935-6317-4E82-95D4-43B8672D153D}"/>
              </a:ext>
            </a:extLst>
          </p:cNvPr>
          <p:cNvSpPr/>
          <p:nvPr userDrawn="1"/>
        </p:nvSpPr>
        <p:spPr>
          <a:xfrm flipH="1">
            <a:off x="0" y="0"/>
            <a:ext cx="3960000" cy="6858000"/>
          </a:xfrm>
          <a:prstGeom prst="rect">
            <a:avLst/>
          </a:prstGeom>
          <a:solidFill>
            <a:srgbClr val="6071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D121B88-97AC-4DAE-9EEE-A1B0753B2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3DB7-023B-423E-BB3E-04234BBA1DB7}" type="datetimeFigureOut">
              <a:rPr lang="da-DK" smtClean="0"/>
              <a:t>08-02-2024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EC535BB-FA69-48C5-9BB2-2524ADF67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Holstein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82CB9C1-8C14-4E97-82F2-1F11A642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31F22FD9-B5E4-DD42-B3D2-BDDA2AC759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9477" y="6430233"/>
            <a:ext cx="698400" cy="251459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2850321A-693D-9D4A-9033-7EB4C4CF6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1221401"/>
            <a:ext cx="2963862" cy="1323975"/>
          </a:xfrm>
        </p:spPr>
        <p:txBody>
          <a:bodyPr/>
          <a:lstStyle>
            <a:lvl1pPr>
              <a:lnSpc>
                <a:spcPts val="38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3" name="Pladsholder til tekst 9">
            <a:extLst>
              <a:ext uri="{FF2B5EF4-FFF2-40B4-BE49-F238E27FC236}">
                <a16:creationId xmlns:a16="http://schemas.microsoft.com/office/drawing/2014/main" id="{0481851F-4B91-BA47-8B5A-397F4CBEF8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1204" y="847018"/>
            <a:ext cx="2954958" cy="329990"/>
          </a:xfrm>
        </p:spPr>
        <p:txBody>
          <a:bodyPr/>
          <a:lstStyle>
            <a:lvl1pPr marL="0" indent="0">
              <a:lnSpc>
                <a:spcPts val="1560"/>
              </a:lnSpc>
              <a:spcBef>
                <a:spcPts val="0"/>
              </a:spcBef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5" name="Pladsholder til indhold 6">
            <a:extLst>
              <a:ext uri="{FF2B5EF4-FFF2-40B4-BE49-F238E27FC236}">
                <a16:creationId xmlns:a16="http://schemas.microsoft.com/office/drawing/2014/main" id="{A83A2E2C-A9D0-8A4B-BE29-80B6AA1477C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2299" y="2723948"/>
            <a:ext cx="2959101" cy="3210127"/>
          </a:xfrm>
        </p:spPr>
        <p:txBody>
          <a:bodyPr/>
          <a:lstStyle>
            <a:lvl1pPr marL="0" indent="0">
              <a:lnSpc>
                <a:spcPts val="192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lnSpc>
                <a:spcPts val="192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ts val="192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ts val="192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ts val="192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7" name="Pladsholder til diagram 6">
            <a:extLst>
              <a:ext uri="{FF2B5EF4-FFF2-40B4-BE49-F238E27FC236}">
                <a16:creationId xmlns:a16="http://schemas.microsoft.com/office/drawing/2014/main" id="{8456A9E5-B089-6543-83C2-4C747350F33F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4958863" y="3429000"/>
            <a:ext cx="6080614" cy="250507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diagram</a:t>
            </a:r>
            <a:endParaRPr lang="da-DK" dirty="0"/>
          </a:p>
        </p:txBody>
      </p:sp>
      <p:sp>
        <p:nvSpPr>
          <p:cNvPr id="20" name="Pladsholder til diagram 6">
            <a:extLst>
              <a:ext uri="{FF2B5EF4-FFF2-40B4-BE49-F238E27FC236}">
                <a16:creationId xmlns:a16="http://schemas.microsoft.com/office/drawing/2014/main" id="{DBD027F4-89C6-1B45-BCD3-243F2BF650D9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4958863" y="847018"/>
            <a:ext cx="6080614" cy="2581981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diagram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18073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/tabel til venstre - Holst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42174935-6317-4E82-95D4-43B8672D153D}"/>
              </a:ext>
            </a:extLst>
          </p:cNvPr>
          <p:cNvSpPr/>
          <p:nvPr userDrawn="1"/>
        </p:nvSpPr>
        <p:spPr>
          <a:xfrm flipH="1">
            <a:off x="8232000" y="0"/>
            <a:ext cx="3960000" cy="6858000"/>
          </a:xfrm>
          <a:prstGeom prst="rect">
            <a:avLst/>
          </a:prstGeom>
          <a:solidFill>
            <a:srgbClr val="6071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D121B88-97AC-4DAE-9EEE-A1B0753B2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3DB7-023B-423E-BB3E-04234BBA1DB7}" type="datetimeFigureOut">
              <a:rPr lang="da-DK" smtClean="0"/>
              <a:t>08-02-2024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EC535BB-FA69-48C5-9BB2-2524ADF67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Holstein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82CB9C1-8C14-4E97-82F2-1F11A642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4F62F15C-4EB6-7846-8F4C-2F0D2AD46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4015" y="1221401"/>
            <a:ext cx="2963862" cy="1323975"/>
          </a:xfrm>
        </p:spPr>
        <p:txBody>
          <a:bodyPr/>
          <a:lstStyle>
            <a:lvl1pPr>
              <a:lnSpc>
                <a:spcPts val="38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7" name="Pladsholder til tekst 9">
            <a:extLst>
              <a:ext uri="{FF2B5EF4-FFF2-40B4-BE49-F238E27FC236}">
                <a16:creationId xmlns:a16="http://schemas.microsoft.com/office/drawing/2014/main" id="{BB9FF240-FDAE-B94D-BA7C-92AC37236B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82919" y="847018"/>
            <a:ext cx="2954958" cy="329990"/>
          </a:xfrm>
        </p:spPr>
        <p:txBody>
          <a:bodyPr/>
          <a:lstStyle>
            <a:lvl1pPr marL="0" indent="0">
              <a:lnSpc>
                <a:spcPts val="1560"/>
              </a:lnSpc>
              <a:spcBef>
                <a:spcPts val="0"/>
              </a:spcBef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Pladsholder til indhold 6">
            <a:extLst>
              <a:ext uri="{FF2B5EF4-FFF2-40B4-BE49-F238E27FC236}">
                <a16:creationId xmlns:a16="http://schemas.microsoft.com/office/drawing/2014/main" id="{8C2F427F-E5C2-5740-B66F-C7A8478FBC2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774014" y="2723948"/>
            <a:ext cx="2959101" cy="3210127"/>
          </a:xfrm>
        </p:spPr>
        <p:txBody>
          <a:bodyPr/>
          <a:lstStyle>
            <a:lvl1pPr marL="0" indent="0">
              <a:lnSpc>
                <a:spcPts val="192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lnSpc>
                <a:spcPts val="192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ts val="192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ts val="192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ts val="192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1" name="Pladsholder til diagram 6">
            <a:extLst>
              <a:ext uri="{FF2B5EF4-FFF2-40B4-BE49-F238E27FC236}">
                <a16:creationId xmlns:a16="http://schemas.microsoft.com/office/drawing/2014/main" id="{8859481E-8476-624B-9833-0152A5B5F340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998293" y="3429000"/>
            <a:ext cx="6080614" cy="250507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diagram</a:t>
            </a:r>
            <a:endParaRPr lang="da-DK" dirty="0"/>
          </a:p>
        </p:txBody>
      </p:sp>
      <p:sp>
        <p:nvSpPr>
          <p:cNvPr id="22" name="Pladsholder til diagram 6">
            <a:extLst>
              <a:ext uri="{FF2B5EF4-FFF2-40B4-BE49-F238E27FC236}">
                <a16:creationId xmlns:a16="http://schemas.microsoft.com/office/drawing/2014/main" id="{733D87DC-1FF3-5046-9430-C03D9C993CC4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998293" y="847018"/>
            <a:ext cx="6080614" cy="2581981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diagram</a:t>
            </a:r>
            <a:endParaRPr lang="da-DK" dirty="0"/>
          </a:p>
        </p:txBody>
      </p:sp>
      <p:sp>
        <p:nvSpPr>
          <p:cNvPr id="33" name="Pladsholder til billede 13">
            <a:extLst>
              <a:ext uri="{FF2B5EF4-FFF2-40B4-BE49-F238E27FC236}">
                <a16:creationId xmlns:a16="http://schemas.microsoft.com/office/drawing/2014/main" id="{B5E78BCE-9EDC-B448-862E-11531EE1C6C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039477" y="6430235"/>
            <a:ext cx="698400" cy="252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07" b="107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2460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fremhævninger - Holst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35EC89-8414-4AF8-BC25-421A233F0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99" y="771525"/>
            <a:ext cx="10848181" cy="574675"/>
          </a:xfrm>
        </p:spPr>
        <p:txBody>
          <a:bodyPr/>
          <a:lstStyle>
            <a:lvl1pPr>
              <a:lnSpc>
                <a:spcPts val="3800"/>
              </a:lnSpc>
              <a:defRPr sz="34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D121B88-97AC-4DAE-9EEE-A1B0753B2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3DB7-023B-423E-BB3E-04234BBA1DB7}" type="datetimeFigureOut">
              <a:rPr lang="da-DK" smtClean="0"/>
              <a:t>08-02-2024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EC535BB-FA69-48C5-9BB2-2524ADF67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Holstein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82CB9C1-8C14-4E97-82F2-1F11A642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51C824DB-F665-49AF-AD89-741C2E81AC6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1519" y="3936203"/>
            <a:ext cx="3257550" cy="1950242"/>
          </a:xfrm>
          <a:solidFill>
            <a:srgbClr val="60716F"/>
          </a:solidFill>
        </p:spPr>
        <p:txBody>
          <a:bodyPr tIns="262800"/>
          <a:lstStyle>
            <a:lvl1pPr marL="285750" indent="-285750" algn="l">
              <a:lnSpc>
                <a:spcPts val="1560"/>
              </a:lnSpc>
              <a:spcBef>
                <a:spcPts val="0"/>
              </a:spcBef>
              <a:spcAft>
                <a:spcPts val="1050"/>
              </a:spcAft>
              <a:buFont typeface="Arial" panose="020B0604020202020204" pitchFamily="34" charset="0"/>
              <a:buChar char="•"/>
              <a:defRPr sz="1600" b="0" i="0" cap="none" baseline="0">
                <a:solidFill>
                  <a:schemeClr val="bg1"/>
                </a:solidFill>
              </a:defRPr>
            </a:lvl1pPr>
            <a:lvl2pPr marL="4572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13716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4pPr>
            <a:lvl5pPr marL="18288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1" name="Pladsholder til tekst 15">
            <a:extLst>
              <a:ext uri="{FF2B5EF4-FFF2-40B4-BE49-F238E27FC236}">
                <a16:creationId xmlns:a16="http://schemas.microsoft.com/office/drawing/2014/main" id="{27BD1867-829F-6543-968D-4C61B7AD33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00842" y="3936203"/>
            <a:ext cx="3257550" cy="1950242"/>
          </a:xfrm>
          <a:solidFill>
            <a:srgbClr val="60716F"/>
          </a:solidFill>
        </p:spPr>
        <p:txBody>
          <a:bodyPr tIns="262800"/>
          <a:lstStyle>
            <a:lvl1pPr marL="285750" indent="-285750" algn="l">
              <a:lnSpc>
                <a:spcPts val="1560"/>
              </a:lnSpc>
              <a:spcBef>
                <a:spcPts val="0"/>
              </a:spcBef>
              <a:spcAft>
                <a:spcPts val="1050"/>
              </a:spcAft>
              <a:buFont typeface="Arial" panose="020B0604020202020204" pitchFamily="34" charset="0"/>
              <a:buChar char="•"/>
              <a:defRPr sz="1600" b="0" i="0" cap="none" baseline="0">
                <a:solidFill>
                  <a:schemeClr val="bg1"/>
                </a:solidFill>
              </a:defRPr>
            </a:lvl1pPr>
            <a:lvl2pPr marL="4572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13716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4pPr>
            <a:lvl5pPr marL="18288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7" name="Pladsholder til tekst 15">
            <a:extLst>
              <a:ext uri="{FF2B5EF4-FFF2-40B4-BE49-F238E27FC236}">
                <a16:creationId xmlns:a16="http://schemas.microsoft.com/office/drawing/2014/main" id="{4C14FBDF-D0FF-994A-BA94-5D964E22787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49457" y="3936203"/>
            <a:ext cx="3257550" cy="1950242"/>
          </a:xfrm>
          <a:solidFill>
            <a:srgbClr val="60716F"/>
          </a:solidFill>
        </p:spPr>
        <p:txBody>
          <a:bodyPr tIns="262800"/>
          <a:lstStyle>
            <a:lvl1pPr marL="285750" indent="-285750" algn="l">
              <a:lnSpc>
                <a:spcPts val="1560"/>
              </a:lnSpc>
              <a:spcBef>
                <a:spcPts val="0"/>
              </a:spcBef>
              <a:spcAft>
                <a:spcPts val="1050"/>
              </a:spcAft>
              <a:buFont typeface="Arial" panose="020B0604020202020204" pitchFamily="34" charset="0"/>
              <a:buChar char="•"/>
              <a:defRPr sz="1600" b="0" i="0" cap="none" baseline="0">
                <a:solidFill>
                  <a:schemeClr val="bg1"/>
                </a:solidFill>
              </a:defRPr>
            </a:lvl1pPr>
            <a:lvl2pPr marL="4572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13716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4pPr>
            <a:lvl5pPr marL="18288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billede 13">
            <a:extLst>
              <a:ext uri="{FF2B5EF4-FFF2-40B4-BE49-F238E27FC236}">
                <a16:creationId xmlns:a16="http://schemas.microsoft.com/office/drawing/2014/main" id="{6DCC236C-D381-CA43-9446-294E3AD7FEB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2313" y="1987200"/>
            <a:ext cx="3257550" cy="194945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8" name="Pladsholder til billede 13">
            <a:extLst>
              <a:ext uri="{FF2B5EF4-FFF2-40B4-BE49-F238E27FC236}">
                <a16:creationId xmlns:a16="http://schemas.microsoft.com/office/drawing/2014/main" id="{4E646F34-ADA1-9E41-8153-B24D0FE64A1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01636" y="1987200"/>
            <a:ext cx="3257550" cy="194945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9" name="Pladsholder til billede 13">
            <a:extLst>
              <a:ext uri="{FF2B5EF4-FFF2-40B4-BE49-F238E27FC236}">
                <a16:creationId xmlns:a16="http://schemas.microsoft.com/office/drawing/2014/main" id="{1E87BB6B-4DB4-4242-B698-3FA3DD3B153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50251" y="1987200"/>
            <a:ext cx="3257550" cy="194945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05954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fremhævninger - Holst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D121B88-97AC-4DAE-9EEE-A1B0753B2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3DB7-023B-423E-BB3E-04234BBA1DB7}" type="datetimeFigureOut">
              <a:rPr lang="da-DK" smtClean="0"/>
              <a:t>08-02-2024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EC535BB-FA69-48C5-9BB2-2524ADF67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Holstein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82CB9C1-8C14-4E97-82F2-1F11A642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C7FBFF0A-8FE7-7645-ACB4-F444237D3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99" y="771525"/>
            <a:ext cx="10848181" cy="574675"/>
          </a:xfrm>
        </p:spPr>
        <p:txBody>
          <a:bodyPr/>
          <a:lstStyle>
            <a:lvl1pPr>
              <a:lnSpc>
                <a:spcPts val="3800"/>
              </a:lnSpc>
              <a:defRPr sz="34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4" name="Pladsholder til tekst 15">
            <a:extLst>
              <a:ext uri="{FF2B5EF4-FFF2-40B4-BE49-F238E27FC236}">
                <a16:creationId xmlns:a16="http://schemas.microsoft.com/office/drawing/2014/main" id="{CF3C2FA8-9C0D-6342-A274-7F492B1C79D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21519" y="3812961"/>
            <a:ext cx="2423166" cy="2068552"/>
          </a:xfrm>
          <a:solidFill>
            <a:srgbClr val="60716F"/>
          </a:solidFill>
        </p:spPr>
        <p:txBody>
          <a:bodyPr tIns="262800"/>
          <a:lstStyle>
            <a:lvl1pPr marL="285750" indent="-285750" algn="l">
              <a:lnSpc>
                <a:spcPts val="1560"/>
              </a:lnSpc>
              <a:spcBef>
                <a:spcPts val="0"/>
              </a:spcBef>
              <a:spcAft>
                <a:spcPts val="1050"/>
              </a:spcAft>
              <a:buFont typeface="Arial" panose="020B0604020202020204" pitchFamily="34" charset="0"/>
              <a:buChar char="•"/>
              <a:defRPr sz="1600" b="0" i="0" cap="none" baseline="0">
                <a:solidFill>
                  <a:schemeClr val="bg1"/>
                </a:solidFill>
              </a:defRPr>
            </a:lvl1pPr>
            <a:lvl2pPr marL="4572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13716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4pPr>
            <a:lvl5pPr marL="18288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5" name="Pladsholder til tekst 15">
            <a:extLst>
              <a:ext uri="{FF2B5EF4-FFF2-40B4-BE49-F238E27FC236}">
                <a16:creationId xmlns:a16="http://schemas.microsoft.com/office/drawing/2014/main" id="{3986C182-5AF1-CC48-945E-EB1064E4823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496375" y="3812961"/>
            <a:ext cx="2423166" cy="2068552"/>
          </a:xfrm>
          <a:solidFill>
            <a:srgbClr val="60716F"/>
          </a:solidFill>
        </p:spPr>
        <p:txBody>
          <a:bodyPr tIns="262800"/>
          <a:lstStyle>
            <a:lvl1pPr marL="285750" indent="-285750" algn="l">
              <a:lnSpc>
                <a:spcPts val="1560"/>
              </a:lnSpc>
              <a:spcBef>
                <a:spcPts val="0"/>
              </a:spcBef>
              <a:spcAft>
                <a:spcPts val="1050"/>
              </a:spcAft>
              <a:buFont typeface="Arial" panose="020B0604020202020204" pitchFamily="34" charset="0"/>
              <a:buChar char="•"/>
              <a:defRPr sz="1600" b="0" i="0" cap="none" baseline="0">
                <a:solidFill>
                  <a:schemeClr val="bg1"/>
                </a:solidFill>
              </a:defRPr>
            </a:lvl1pPr>
            <a:lvl2pPr marL="4572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13716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4pPr>
            <a:lvl5pPr marL="18288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DBD74DC1-302C-2042-87BF-41870B58B6C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71231" y="3812961"/>
            <a:ext cx="2423166" cy="2068552"/>
          </a:xfrm>
          <a:solidFill>
            <a:srgbClr val="60716F"/>
          </a:solidFill>
        </p:spPr>
        <p:txBody>
          <a:bodyPr tIns="262800"/>
          <a:lstStyle>
            <a:lvl1pPr marL="285750" indent="-285750" algn="l">
              <a:lnSpc>
                <a:spcPts val="1560"/>
              </a:lnSpc>
              <a:spcBef>
                <a:spcPts val="0"/>
              </a:spcBef>
              <a:spcAft>
                <a:spcPts val="1050"/>
              </a:spcAft>
              <a:buFont typeface="Arial" panose="020B0604020202020204" pitchFamily="34" charset="0"/>
              <a:buChar char="•"/>
              <a:defRPr sz="1600" b="0" i="0" cap="none" baseline="0">
                <a:solidFill>
                  <a:schemeClr val="bg1"/>
                </a:solidFill>
              </a:defRPr>
            </a:lvl1pPr>
            <a:lvl2pPr marL="4572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13716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4pPr>
            <a:lvl5pPr marL="18288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tekst 15">
            <a:extLst>
              <a:ext uri="{FF2B5EF4-FFF2-40B4-BE49-F238E27FC236}">
                <a16:creationId xmlns:a16="http://schemas.microsoft.com/office/drawing/2014/main" id="{DBA7B5A3-023D-EA42-8074-4816F4A4FB4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045417" y="3812961"/>
            <a:ext cx="2423166" cy="2068552"/>
          </a:xfrm>
          <a:solidFill>
            <a:srgbClr val="60716F"/>
          </a:solidFill>
        </p:spPr>
        <p:txBody>
          <a:bodyPr tIns="262800"/>
          <a:lstStyle>
            <a:lvl1pPr marL="285750" indent="-285750" algn="l">
              <a:lnSpc>
                <a:spcPts val="1560"/>
              </a:lnSpc>
              <a:spcBef>
                <a:spcPts val="0"/>
              </a:spcBef>
              <a:spcAft>
                <a:spcPts val="1050"/>
              </a:spcAft>
              <a:buFont typeface="Arial" panose="020B0604020202020204" pitchFamily="34" charset="0"/>
              <a:buChar char="•"/>
              <a:defRPr sz="1600" b="0" i="0" cap="none" baseline="0">
                <a:solidFill>
                  <a:schemeClr val="bg1"/>
                </a:solidFill>
              </a:defRPr>
            </a:lvl1pPr>
            <a:lvl2pPr marL="4572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13716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4pPr>
            <a:lvl5pPr marL="18288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3" name="Pladsholder til billede 13">
            <a:extLst>
              <a:ext uri="{FF2B5EF4-FFF2-40B4-BE49-F238E27FC236}">
                <a16:creationId xmlns:a16="http://schemas.microsoft.com/office/drawing/2014/main" id="{97BDC21E-4526-8C48-B3D8-943F4D1DB86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21519" y="2363962"/>
            <a:ext cx="2423166" cy="145012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4" name="Pladsholder til billede 13">
            <a:extLst>
              <a:ext uri="{FF2B5EF4-FFF2-40B4-BE49-F238E27FC236}">
                <a16:creationId xmlns:a16="http://schemas.microsoft.com/office/drawing/2014/main" id="{2A8B2E1D-76F2-E740-B081-5284C02FB38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496375" y="2363962"/>
            <a:ext cx="2423166" cy="145012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5" name="Pladsholder til billede 13">
            <a:extLst>
              <a:ext uri="{FF2B5EF4-FFF2-40B4-BE49-F238E27FC236}">
                <a16:creationId xmlns:a16="http://schemas.microsoft.com/office/drawing/2014/main" id="{F3BD318F-21DC-E649-AEE7-B5B8583945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271231" y="2363962"/>
            <a:ext cx="2423166" cy="145012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6" name="Pladsholder til billede 13">
            <a:extLst>
              <a:ext uri="{FF2B5EF4-FFF2-40B4-BE49-F238E27FC236}">
                <a16:creationId xmlns:a16="http://schemas.microsoft.com/office/drawing/2014/main" id="{9632191E-6D2C-7441-B3A6-72092EC4520A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045417" y="2363962"/>
            <a:ext cx="2423166" cy="145012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07987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E6383898-9EF6-4C4A-94E7-A1FF13A94CA0}"/>
              </a:ext>
            </a:extLst>
          </p:cNvPr>
          <p:cNvSpPr/>
          <p:nvPr userDrawn="1"/>
        </p:nvSpPr>
        <p:spPr>
          <a:xfrm>
            <a:off x="257175" y="254364"/>
            <a:ext cx="11687175" cy="6336935"/>
          </a:xfrm>
          <a:prstGeom prst="rect">
            <a:avLst/>
          </a:prstGeom>
          <a:solidFill>
            <a:srgbClr val="E2E6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15CF3D95-0A4F-44F7-AC25-C31D9A84D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BD45F2D-7CD6-42C5-9EC4-0399CA908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819399"/>
            <a:ext cx="10515600" cy="3357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6E05632-589C-44CD-A781-1154FE8EC3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899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63DB7-023B-423E-BB3E-04234BBA1DB7}" type="datetimeFigureOut">
              <a:rPr lang="da-DK" smtClean="0"/>
              <a:t>08-02-2024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9D59C15-783E-4829-A375-1C9A6B5E93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8992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E1898C9-53AB-41C7-92FA-ACB5AF9BE2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899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32DD620B-63F0-4FC1-920D-B7C90DF627A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9477" y="6237352"/>
            <a:ext cx="698400" cy="25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9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88" r:id="rId3"/>
    <p:sldLayoutId id="2147483690" r:id="rId4"/>
    <p:sldLayoutId id="2147483674" r:id="rId5"/>
    <p:sldLayoutId id="2147483678" r:id="rId6"/>
    <p:sldLayoutId id="2147483682" r:id="rId7"/>
    <p:sldLayoutId id="2147483693" r:id="rId8"/>
    <p:sldLayoutId id="2147483694" r:id="rId9"/>
    <p:sldLayoutId id="2147483660" r:id="rId10"/>
    <p:sldLayoutId id="2147483664" r:id="rId11"/>
    <p:sldLayoutId id="2147483661" r:id="rId12"/>
    <p:sldLayoutId id="2147483654" r:id="rId13"/>
    <p:sldLayoutId id="214748369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ladsholder til indhold 4">
            <a:extLst>
              <a:ext uri="{FF2B5EF4-FFF2-40B4-BE49-F238E27FC236}">
                <a16:creationId xmlns:a16="http://schemas.microsoft.com/office/drawing/2014/main" id="{51264AE4-7DFE-6D05-98A9-AF417BE0725C}"/>
              </a:ext>
            </a:extLst>
          </p:cNvPr>
          <p:cNvGraphicFramePr>
            <a:graphicFrameLocks noGrp="1"/>
          </p:cNvGraphicFramePr>
          <p:nvPr>
            <p:ph sz="quarter" idx="20"/>
            <p:extLst>
              <p:ext uri="{D42A27DB-BD31-4B8C-83A1-F6EECF244321}">
                <p14:modId xmlns:p14="http://schemas.microsoft.com/office/powerpoint/2010/main" val="162149525"/>
              </p:ext>
            </p:extLst>
          </p:nvPr>
        </p:nvGraphicFramePr>
        <p:xfrm>
          <a:off x="653750" y="1155702"/>
          <a:ext cx="10671388" cy="489279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17989">
                  <a:extLst>
                    <a:ext uri="{9D8B030D-6E8A-4147-A177-3AD203B41FA5}">
                      <a16:colId xmlns:a16="http://schemas.microsoft.com/office/drawing/2014/main" val="70848796"/>
                    </a:ext>
                  </a:extLst>
                </a:gridCol>
                <a:gridCol w="1083173">
                  <a:extLst>
                    <a:ext uri="{9D8B030D-6E8A-4147-A177-3AD203B41FA5}">
                      <a16:colId xmlns:a16="http://schemas.microsoft.com/office/drawing/2014/main" val="245882542"/>
                    </a:ext>
                  </a:extLst>
                </a:gridCol>
                <a:gridCol w="687041">
                  <a:extLst>
                    <a:ext uri="{9D8B030D-6E8A-4147-A177-3AD203B41FA5}">
                      <a16:colId xmlns:a16="http://schemas.microsoft.com/office/drawing/2014/main" val="1173147030"/>
                    </a:ext>
                  </a:extLst>
                </a:gridCol>
                <a:gridCol w="321857">
                  <a:extLst>
                    <a:ext uri="{9D8B030D-6E8A-4147-A177-3AD203B41FA5}">
                      <a16:colId xmlns:a16="http://schemas.microsoft.com/office/drawing/2014/main" val="3350212871"/>
                    </a:ext>
                  </a:extLst>
                </a:gridCol>
                <a:gridCol w="566345">
                  <a:extLst>
                    <a:ext uri="{9D8B030D-6E8A-4147-A177-3AD203B41FA5}">
                      <a16:colId xmlns:a16="http://schemas.microsoft.com/office/drawing/2014/main" val="3546050818"/>
                    </a:ext>
                  </a:extLst>
                </a:gridCol>
                <a:gridCol w="341974">
                  <a:extLst>
                    <a:ext uri="{9D8B030D-6E8A-4147-A177-3AD203B41FA5}">
                      <a16:colId xmlns:a16="http://schemas.microsoft.com/office/drawing/2014/main" val="4279486141"/>
                    </a:ext>
                  </a:extLst>
                </a:gridCol>
                <a:gridCol w="513734">
                  <a:extLst>
                    <a:ext uri="{9D8B030D-6E8A-4147-A177-3AD203B41FA5}">
                      <a16:colId xmlns:a16="http://schemas.microsoft.com/office/drawing/2014/main" val="3408056878"/>
                    </a:ext>
                  </a:extLst>
                </a:gridCol>
                <a:gridCol w="569440">
                  <a:extLst>
                    <a:ext uri="{9D8B030D-6E8A-4147-A177-3AD203B41FA5}">
                      <a16:colId xmlns:a16="http://schemas.microsoft.com/office/drawing/2014/main" val="631831586"/>
                    </a:ext>
                  </a:extLst>
                </a:gridCol>
                <a:gridCol w="557060">
                  <a:extLst>
                    <a:ext uri="{9D8B030D-6E8A-4147-A177-3AD203B41FA5}">
                      <a16:colId xmlns:a16="http://schemas.microsoft.com/office/drawing/2014/main" val="2055042114"/>
                    </a:ext>
                  </a:extLst>
                </a:gridCol>
                <a:gridCol w="600387">
                  <a:extLst>
                    <a:ext uri="{9D8B030D-6E8A-4147-A177-3AD203B41FA5}">
                      <a16:colId xmlns:a16="http://schemas.microsoft.com/office/drawing/2014/main" val="3084104114"/>
                    </a:ext>
                  </a:extLst>
                </a:gridCol>
                <a:gridCol w="402321">
                  <a:extLst>
                    <a:ext uri="{9D8B030D-6E8A-4147-A177-3AD203B41FA5}">
                      <a16:colId xmlns:a16="http://schemas.microsoft.com/office/drawing/2014/main" val="1637901396"/>
                    </a:ext>
                  </a:extLst>
                </a:gridCol>
                <a:gridCol w="383753">
                  <a:extLst>
                    <a:ext uri="{9D8B030D-6E8A-4147-A177-3AD203B41FA5}">
                      <a16:colId xmlns:a16="http://schemas.microsoft.com/office/drawing/2014/main" val="4068771744"/>
                    </a:ext>
                  </a:extLst>
                </a:gridCol>
                <a:gridCol w="439459">
                  <a:extLst>
                    <a:ext uri="{9D8B030D-6E8A-4147-A177-3AD203B41FA5}">
                      <a16:colId xmlns:a16="http://schemas.microsoft.com/office/drawing/2014/main" val="375091046"/>
                    </a:ext>
                  </a:extLst>
                </a:gridCol>
                <a:gridCol w="444101">
                  <a:extLst>
                    <a:ext uri="{9D8B030D-6E8A-4147-A177-3AD203B41FA5}">
                      <a16:colId xmlns:a16="http://schemas.microsoft.com/office/drawing/2014/main" val="3428537400"/>
                    </a:ext>
                  </a:extLst>
                </a:gridCol>
                <a:gridCol w="383753">
                  <a:extLst>
                    <a:ext uri="{9D8B030D-6E8A-4147-A177-3AD203B41FA5}">
                      <a16:colId xmlns:a16="http://schemas.microsoft.com/office/drawing/2014/main" val="2737154520"/>
                    </a:ext>
                  </a:extLst>
                </a:gridCol>
                <a:gridCol w="662283">
                  <a:extLst>
                    <a:ext uri="{9D8B030D-6E8A-4147-A177-3AD203B41FA5}">
                      <a16:colId xmlns:a16="http://schemas.microsoft.com/office/drawing/2014/main" val="3389079233"/>
                    </a:ext>
                  </a:extLst>
                </a:gridCol>
                <a:gridCol w="309478">
                  <a:extLst>
                    <a:ext uri="{9D8B030D-6E8A-4147-A177-3AD203B41FA5}">
                      <a16:colId xmlns:a16="http://schemas.microsoft.com/office/drawing/2014/main" val="3919274229"/>
                    </a:ext>
                  </a:extLst>
                </a:gridCol>
                <a:gridCol w="513734">
                  <a:extLst>
                    <a:ext uri="{9D8B030D-6E8A-4147-A177-3AD203B41FA5}">
                      <a16:colId xmlns:a16="http://schemas.microsoft.com/office/drawing/2014/main" val="2430322696"/>
                    </a:ext>
                  </a:extLst>
                </a:gridCol>
                <a:gridCol w="600387">
                  <a:extLst>
                    <a:ext uri="{9D8B030D-6E8A-4147-A177-3AD203B41FA5}">
                      <a16:colId xmlns:a16="http://schemas.microsoft.com/office/drawing/2014/main" val="3102040571"/>
                    </a:ext>
                  </a:extLst>
                </a:gridCol>
                <a:gridCol w="573119">
                  <a:extLst>
                    <a:ext uri="{9D8B030D-6E8A-4147-A177-3AD203B41FA5}">
                      <a16:colId xmlns:a16="http://schemas.microsoft.com/office/drawing/2014/main" val="1148990072"/>
                    </a:ext>
                  </a:extLst>
                </a:gridCol>
              </a:tblGrid>
              <a:tr h="247910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Tyr avlsværdital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Tyremor </a:t>
                      </a:r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fænotypiske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 tal 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1928995"/>
                  </a:ext>
                </a:extLst>
              </a:tr>
              <a:tr h="131754"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Navn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Far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Morfar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NTM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Y-Indeks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Krop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Lemmer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Malkeorg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305 dags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Gennemsnitlig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Krydshøjde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Krop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Lemmer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Malkeorg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Helhed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9302084"/>
                  </a:ext>
                </a:extLst>
              </a:tr>
              <a:tr h="131754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Lakt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 nr.* 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Ydelse kg 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Prot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Fedt%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Ydelse 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Prot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Fedt%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926998"/>
                  </a:ext>
                </a:extLst>
              </a:tr>
              <a:tr h="282330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VH </a:t>
                      </a:r>
                      <a:r>
                        <a:rPr lang="da-DK" sz="900" b="0" i="0" u="none" strike="noStrike" dirty="0" err="1">
                          <a:effectLst/>
                          <a:latin typeface="Arial" panose="020B0604020202020204" pitchFamily="34" charset="0"/>
                        </a:rPr>
                        <a:t>KaratRC</a:t>
                      </a:r>
                      <a:endParaRPr lang="da-DK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Klim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Deco RC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1949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4374367"/>
                  </a:ext>
                </a:extLst>
              </a:tr>
              <a:tr h="200618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Sweet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Swish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Hotspot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13525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9331002"/>
                  </a:ext>
                </a:extLst>
              </a:tr>
              <a:tr h="200618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Rahim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Rover PK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Crown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2375431"/>
                  </a:ext>
                </a:extLst>
              </a:tr>
              <a:tr h="200618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Glax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Gladius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A Topshot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9424223"/>
                  </a:ext>
                </a:extLst>
              </a:tr>
              <a:tr h="200618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Aladdin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Altazazzle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Topnotch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832016"/>
                  </a:ext>
                </a:extLst>
              </a:tr>
              <a:tr h="200618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Shuba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SlyPPRC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Phil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5674627"/>
                  </a:ext>
                </a:extLst>
              </a:tr>
              <a:tr h="200618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Rains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Ridercup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Chilton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2842174"/>
                  </a:ext>
                </a:extLst>
              </a:tr>
              <a:tr h="200618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Salto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Sunrise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Crownmax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5552799"/>
                  </a:ext>
                </a:extLst>
              </a:tr>
              <a:tr h="200618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Lupin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Lega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Sector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7913995"/>
                  </a:ext>
                </a:extLst>
              </a:tr>
              <a:tr h="282330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ColtRC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Cronos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Deco RC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1949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2802873"/>
                  </a:ext>
                </a:extLst>
              </a:tr>
              <a:tr h="200618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Salero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Swish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Beyers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17016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16751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924334"/>
                  </a:ext>
                </a:extLst>
              </a:tr>
              <a:tr h="200618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Cool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Clapton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Polymer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2065045"/>
                  </a:ext>
                </a:extLst>
              </a:tr>
              <a:tr h="212921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Reflux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Rover PK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Saade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4061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6267957"/>
                  </a:ext>
                </a:extLst>
              </a:tr>
              <a:tr h="200618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Rossi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Rosario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Crown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038958"/>
                  </a:ext>
                </a:extLst>
              </a:tr>
              <a:tr h="200618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Oswald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Oldfield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Sector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3489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3598255"/>
                  </a:ext>
                </a:extLst>
              </a:tr>
              <a:tr h="282330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SimsPRC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Sale P RDC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Raggat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9016844"/>
                  </a:ext>
                </a:extLst>
              </a:tr>
              <a:tr h="282330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Selly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SunrayP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Deco RC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0759005"/>
                  </a:ext>
                </a:extLst>
              </a:tr>
              <a:tr h="200618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Sonny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Sunny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Lavonte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2497258"/>
                  </a:ext>
                </a:extLst>
              </a:tr>
              <a:tr h="200618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Padel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Putur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Bellroy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8260197"/>
                  </a:ext>
                </a:extLst>
              </a:tr>
              <a:tr h="200618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Samus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Sheik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Prada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12022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0220147"/>
                  </a:ext>
                </a:extLst>
              </a:tr>
            </a:tbl>
          </a:graphicData>
        </a:graphic>
      </p:graphicFrame>
      <p:sp>
        <p:nvSpPr>
          <p:cNvPr id="8" name="Tekstfelt 7">
            <a:extLst>
              <a:ext uri="{FF2B5EF4-FFF2-40B4-BE49-F238E27FC236}">
                <a16:creationId xmlns:a16="http://schemas.microsoft.com/office/drawing/2014/main" id="{A662FA56-7DE5-D143-64A3-C2DB94D52DA5}"/>
              </a:ext>
            </a:extLst>
          </p:cNvPr>
          <p:cNvSpPr txBox="1"/>
          <p:nvPr/>
        </p:nvSpPr>
        <p:spPr>
          <a:xfrm>
            <a:off x="569860" y="6311441"/>
            <a:ext cx="3515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accent6"/>
                </a:solidFill>
              </a:rPr>
              <a:t>*Bemærk ikke alle mødre har overstået 305 dags ydelse 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2661197E-6E7A-2534-0D83-6A197051A5E2}"/>
              </a:ext>
            </a:extLst>
          </p:cNvPr>
          <p:cNvSpPr txBox="1"/>
          <p:nvPr/>
        </p:nvSpPr>
        <p:spPr>
          <a:xfrm>
            <a:off x="4131359" y="478172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Information på tyremødre – Holstein 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81D967EB-F0ED-54FD-F478-AD2FD674C752}"/>
              </a:ext>
            </a:extLst>
          </p:cNvPr>
          <p:cNvSpPr txBox="1"/>
          <p:nvPr/>
        </p:nvSpPr>
        <p:spPr>
          <a:xfrm>
            <a:off x="569860" y="909480"/>
            <a:ext cx="35155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dirty="0">
                <a:solidFill>
                  <a:schemeClr val="accent6"/>
                </a:solidFill>
              </a:rPr>
              <a:t>Februar – Maj 2024</a:t>
            </a:r>
          </a:p>
        </p:txBody>
      </p:sp>
    </p:spTree>
    <p:extLst>
      <p:ext uri="{BB962C8B-B14F-4D97-AF65-F5344CB8AC3E}">
        <p14:creationId xmlns:p14="http://schemas.microsoft.com/office/powerpoint/2010/main" val="392486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ladsholder til indhold 4">
            <a:extLst>
              <a:ext uri="{FF2B5EF4-FFF2-40B4-BE49-F238E27FC236}">
                <a16:creationId xmlns:a16="http://schemas.microsoft.com/office/drawing/2014/main" id="{51264AE4-7DFE-6D05-98A9-AF417BE0725C}"/>
              </a:ext>
            </a:extLst>
          </p:cNvPr>
          <p:cNvGraphicFramePr>
            <a:graphicFrameLocks noGrp="1"/>
          </p:cNvGraphicFramePr>
          <p:nvPr>
            <p:ph sz="quarter" idx="20"/>
            <p:extLst>
              <p:ext uri="{D42A27DB-BD31-4B8C-83A1-F6EECF244321}">
                <p14:modId xmlns:p14="http://schemas.microsoft.com/office/powerpoint/2010/main" val="2698535234"/>
              </p:ext>
            </p:extLst>
          </p:nvPr>
        </p:nvGraphicFramePr>
        <p:xfrm>
          <a:off x="653750" y="1155701"/>
          <a:ext cx="10948000" cy="50514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36600">
                  <a:extLst>
                    <a:ext uri="{9D8B030D-6E8A-4147-A177-3AD203B41FA5}">
                      <a16:colId xmlns:a16="http://schemas.microsoft.com/office/drawing/2014/main" val="70848796"/>
                    </a:ext>
                  </a:extLst>
                </a:gridCol>
                <a:gridCol w="1111250">
                  <a:extLst>
                    <a:ext uri="{9D8B030D-6E8A-4147-A177-3AD203B41FA5}">
                      <a16:colId xmlns:a16="http://schemas.microsoft.com/office/drawing/2014/main" val="24588254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1173147030"/>
                    </a:ext>
                  </a:extLst>
                </a:gridCol>
                <a:gridCol w="330200">
                  <a:extLst>
                    <a:ext uri="{9D8B030D-6E8A-4147-A177-3AD203B41FA5}">
                      <a16:colId xmlns:a16="http://schemas.microsoft.com/office/drawing/2014/main" val="3350212871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3546050818"/>
                    </a:ext>
                  </a:extLst>
                </a:gridCol>
                <a:gridCol w="350838">
                  <a:extLst>
                    <a:ext uri="{9D8B030D-6E8A-4147-A177-3AD203B41FA5}">
                      <a16:colId xmlns:a16="http://schemas.microsoft.com/office/drawing/2014/main" val="4279486141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3408056878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631831586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55042114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084104114"/>
                    </a:ext>
                  </a:extLst>
                </a:gridCol>
                <a:gridCol w="412750">
                  <a:extLst>
                    <a:ext uri="{9D8B030D-6E8A-4147-A177-3AD203B41FA5}">
                      <a16:colId xmlns:a16="http://schemas.microsoft.com/office/drawing/2014/main" val="1637901396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4068771744"/>
                    </a:ext>
                  </a:extLst>
                </a:gridCol>
                <a:gridCol w="450850">
                  <a:extLst>
                    <a:ext uri="{9D8B030D-6E8A-4147-A177-3AD203B41FA5}">
                      <a16:colId xmlns:a16="http://schemas.microsoft.com/office/drawing/2014/main" val="375091046"/>
                    </a:ext>
                  </a:extLst>
                </a:gridCol>
                <a:gridCol w="455612">
                  <a:extLst>
                    <a:ext uri="{9D8B030D-6E8A-4147-A177-3AD203B41FA5}">
                      <a16:colId xmlns:a16="http://schemas.microsoft.com/office/drawing/2014/main" val="3428537400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2737154520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3389079233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3919274229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2430322696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102040571"/>
                    </a:ext>
                  </a:extLst>
                </a:gridCol>
                <a:gridCol w="587975">
                  <a:extLst>
                    <a:ext uri="{9D8B030D-6E8A-4147-A177-3AD203B41FA5}">
                      <a16:colId xmlns:a16="http://schemas.microsoft.com/office/drawing/2014/main" val="1148990072"/>
                    </a:ext>
                  </a:extLst>
                </a:gridCol>
              </a:tblGrid>
              <a:tr h="276004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Tyr avlsværdital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Tyremor </a:t>
                      </a:r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fænotypiske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 tal 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1928995"/>
                  </a:ext>
                </a:extLst>
              </a:tr>
              <a:tr h="140964"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Navn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Far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Morfar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NTM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Y-Indeks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Krop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Lemmer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Malkeorg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305 dags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Gennemsnitlig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Krydshøjde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Krop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Lemmer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Malkeorg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Helhed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9302084"/>
                  </a:ext>
                </a:extLst>
              </a:tr>
              <a:tr h="140964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Lakt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 nr.* 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Ydelse kg 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Prot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Fedt%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Ydelse 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Prot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Fedt%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926998"/>
                  </a:ext>
                </a:extLst>
              </a:tr>
              <a:tr h="224671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VH </a:t>
                      </a:r>
                      <a:r>
                        <a:rPr lang="da-DK" sz="900" b="0" i="0" u="none" strike="noStrike" dirty="0" err="1">
                          <a:effectLst/>
                          <a:latin typeface="Arial" panose="020B0604020202020204" pitchFamily="34" charset="0"/>
                        </a:rPr>
                        <a:t>Lustful</a:t>
                      </a:r>
                      <a:endParaRPr lang="da-DK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Lightstar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Neptune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4374367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Bildur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Barwish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Baylor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14281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14008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9331002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Ox PRed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Orn RF PP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Don Red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16223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15028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2375431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Higgins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Haldur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Praser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9424223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So PRed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Seo PRC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Don Red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16223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15028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832016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Bruce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Balisto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Massey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5674627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Ramsey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River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Penley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16975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16722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2842174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Yngvar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Yoda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Dozer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5552799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Dax PRC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Dream P RC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Barcley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7913995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Ortio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Ossie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Ribery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2802873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Billi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Burzaco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Levis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13637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13482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924334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Sweet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Sprite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D Estrup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13963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13452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2065045"/>
                  </a:ext>
                </a:extLst>
              </a:tr>
              <a:tr h="237050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Alberta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Adorable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Delta 1427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6267957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Linwood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Leyton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Nilson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038958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Hanford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Haldir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Foster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6757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3598255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Beowolf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Bestboy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Cosmo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9016844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Kalif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Keith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Barcley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0759005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Nader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Norland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Ramis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13252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2497258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Zinedin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Bandares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8260197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Ascari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Alberta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Pogba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12505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13086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0220147"/>
                  </a:ext>
                </a:extLst>
              </a:tr>
            </a:tbl>
          </a:graphicData>
        </a:graphic>
      </p:graphicFrame>
      <p:sp>
        <p:nvSpPr>
          <p:cNvPr id="8" name="Tekstfelt 7">
            <a:extLst>
              <a:ext uri="{FF2B5EF4-FFF2-40B4-BE49-F238E27FC236}">
                <a16:creationId xmlns:a16="http://schemas.microsoft.com/office/drawing/2014/main" id="{A662FA56-7DE5-D143-64A3-C2DB94D52DA5}"/>
              </a:ext>
            </a:extLst>
          </p:cNvPr>
          <p:cNvSpPr txBox="1"/>
          <p:nvPr/>
        </p:nvSpPr>
        <p:spPr>
          <a:xfrm>
            <a:off x="569860" y="6311441"/>
            <a:ext cx="3515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accent6"/>
                </a:solidFill>
              </a:rPr>
              <a:t>*Bemærk ikke alle mødre har overstået 305 dags ydelse 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2661197E-6E7A-2534-0D83-6A197051A5E2}"/>
              </a:ext>
            </a:extLst>
          </p:cNvPr>
          <p:cNvSpPr txBox="1"/>
          <p:nvPr/>
        </p:nvSpPr>
        <p:spPr>
          <a:xfrm>
            <a:off x="4131359" y="478172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Information på tyremødre – Holstein 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81D967EB-F0ED-54FD-F478-AD2FD674C752}"/>
              </a:ext>
            </a:extLst>
          </p:cNvPr>
          <p:cNvSpPr txBox="1"/>
          <p:nvPr/>
        </p:nvSpPr>
        <p:spPr>
          <a:xfrm>
            <a:off x="569860" y="909480"/>
            <a:ext cx="35155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dirty="0">
                <a:solidFill>
                  <a:schemeClr val="accent6"/>
                </a:solidFill>
              </a:rPr>
              <a:t>Februar – Maj 2024</a:t>
            </a:r>
          </a:p>
        </p:txBody>
      </p:sp>
    </p:spTree>
    <p:extLst>
      <p:ext uri="{BB962C8B-B14F-4D97-AF65-F5344CB8AC3E}">
        <p14:creationId xmlns:p14="http://schemas.microsoft.com/office/powerpoint/2010/main" val="1528312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ladsholder til indhold 4">
            <a:extLst>
              <a:ext uri="{FF2B5EF4-FFF2-40B4-BE49-F238E27FC236}">
                <a16:creationId xmlns:a16="http://schemas.microsoft.com/office/drawing/2014/main" id="{51264AE4-7DFE-6D05-98A9-AF417BE0725C}"/>
              </a:ext>
            </a:extLst>
          </p:cNvPr>
          <p:cNvGraphicFramePr>
            <a:graphicFrameLocks noGrp="1"/>
          </p:cNvGraphicFramePr>
          <p:nvPr>
            <p:ph sz="quarter" idx="20"/>
            <p:extLst>
              <p:ext uri="{D42A27DB-BD31-4B8C-83A1-F6EECF244321}">
                <p14:modId xmlns:p14="http://schemas.microsoft.com/office/powerpoint/2010/main" val="1295288361"/>
              </p:ext>
            </p:extLst>
          </p:nvPr>
        </p:nvGraphicFramePr>
        <p:xfrm>
          <a:off x="653750" y="1155701"/>
          <a:ext cx="10948000" cy="50514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36600">
                  <a:extLst>
                    <a:ext uri="{9D8B030D-6E8A-4147-A177-3AD203B41FA5}">
                      <a16:colId xmlns:a16="http://schemas.microsoft.com/office/drawing/2014/main" val="70848796"/>
                    </a:ext>
                  </a:extLst>
                </a:gridCol>
                <a:gridCol w="1111250">
                  <a:extLst>
                    <a:ext uri="{9D8B030D-6E8A-4147-A177-3AD203B41FA5}">
                      <a16:colId xmlns:a16="http://schemas.microsoft.com/office/drawing/2014/main" val="24588254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1173147030"/>
                    </a:ext>
                  </a:extLst>
                </a:gridCol>
                <a:gridCol w="330200">
                  <a:extLst>
                    <a:ext uri="{9D8B030D-6E8A-4147-A177-3AD203B41FA5}">
                      <a16:colId xmlns:a16="http://schemas.microsoft.com/office/drawing/2014/main" val="3350212871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3546050818"/>
                    </a:ext>
                  </a:extLst>
                </a:gridCol>
                <a:gridCol w="350838">
                  <a:extLst>
                    <a:ext uri="{9D8B030D-6E8A-4147-A177-3AD203B41FA5}">
                      <a16:colId xmlns:a16="http://schemas.microsoft.com/office/drawing/2014/main" val="4279486141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3408056878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631831586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55042114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084104114"/>
                    </a:ext>
                  </a:extLst>
                </a:gridCol>
                <a:gridCol w="412750">
                  <a:extLst>
                    <a:ext uri="{9D8B030D-6E8A-4147-A177-3AD203B41FA5}">
                      <a16:colId xmlns:a16="http://schemas.microsoft.com/office/drawing/2014/main" val="1637901396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4068771744"/>
                    </a:ext>
                  </a:extLst>
                </a:gridCol>
                <a:gridCol w="450850">
                  <a:extLst>
                    <a:ext uri="{9D8B030D-6E8A-4147-A177-3AD203B41FA5}">
                      <a16:colId xmlns:a16="http://schemas.microsoft.com/office/drawing/2014/main" val="375091046"/>
                    </a:ext>
                  </a:extLst>
                </a:gridCol>
                <a:gridCol w="455612">
                  <a:extLst>
                    <a:ext uri="{9D8B030D-6E8A-4147-A177-3AD203B41FA5}">
                      <a16:colId xmlns:a16="http://schemas.microsoft.com/office/drawing/2014/main" val="3428537400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2737154520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3389079233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3919274229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2430322696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102040571"/>
                    </a:ext>
                  </a:extLst>
                </a:gridCol>
                <a:gridCol w="587975">
                  <a:extLst>
                    <a:ext uri="{9D8B030D-6E8A-4147-A177-3AD203B41FA5}">
                      <a16:colId xmlns:a16="http://schemas.microsoft.com/office/drawing/2014/main" val="1148990072"/>
                    </a:ext>
                  </a:extLst>
                </a:gridCol>
              </a:tblGrid>
              <a:tr h="276004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Tyr avlsværdital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Tyremor </a:t>
                      </a:r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fænotypiske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 tal 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1928995"/>
                  </a:ext>
                </a:extLst>
              </a:tr>
              <a:tr h="140964"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Navn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Far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Morfar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NTM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Y-Indeks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Krop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Lemmer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Malkeorg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305 dags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Gennemsnitlig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Krydshøjde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Krop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Lemmer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Malkeorg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Helhed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9302084"/>
                  </a:ext>
                </a:extLst>
              </a:tr>
              <a:tr h="140964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Lakt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 nr.* 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Ydelse kg 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Prot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Fedt%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Ydelse 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Prot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Fedt%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926998"/>
                  </a:ext>
                </a:extLst>
              </a:tr>
              <a:tr h="224671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VH </a:t>
                      </a:r>
                      <a:r>
                        <a:rPr lang="da-DK" sz="900" b="0" i="0" u="none" strike="noStrike" dirty="0" err="1">
                          <a:effectLst/>
                          <a:latin typeface="Arial" panose="020B0604020202020204" pitchFamily="34" charset="0"/>
                        </a:rPr>
                        <a:t>Celtic</a:t>
                      </a:r>
                      <a:endParaRPr lang="da-DK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Crown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Lemek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4374367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SovranP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Simon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Sniper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14454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14637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9331002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SasboPP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Simon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Monty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13049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2375431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Namur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Nader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Monty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9424223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Bentley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Benny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Praser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832016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Oak Red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Opal Red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Don Red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16223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15028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5674627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Brook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Balisto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Denim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2842174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Cassidy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Charley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Commander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18153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19643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5552799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Crown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Charley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SB Silver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16357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16194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7913995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Capion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Cameron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Battlecry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2802873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Buckard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Barkeeper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Nilson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13002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12567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924334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Haldur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Hutney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Bolus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2065045"/>
                  </a:ext>
                </a:extLst>
              </a:tr>
              <a:tr h="237050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Dino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Dream P RC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Pogba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12273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6267957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Laurids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Linwood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Ramis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13252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038958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Hjalte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AltaHothan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Guarantee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3598255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Archer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Allusio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Spectre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13568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14368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9016844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Connect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Copyright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Hotspot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0759005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Herby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Harry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Python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16330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15854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2497258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Otu PRC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Orn RF PP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Don Red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16223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15028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8260197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Broback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Balisto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Mandel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0220147"/>
                  </a:ext>
                </a:extLst>
              </a:tr>
            </a:tbl>
          </a:graphicData>
        </a:graphic>
      </p:graphicFrame>
      <p:sp>
        <p:nvSpPr>
          <p:cNvPr id="8" name="Tekstfelt 7">
            <a:extLst>
              <a:ext uri="{FF2B5EF4-FFF2-40B4-BE49-F238E27FC236}">
                <a16:creationId xmlns:a16="http://schemas.microsoft.com/office/drawing/2014/main" id="{A662FA56-7DE5-D143-64A3-C2DB94D52DA5}"/>
              </a:ext>
            </a:extLst>
          </p:cNvPr>
          <p:cNvSpPr txBox="1"/>
          <p:nvPr/>
        </p:nvSpPr>
        <p:spPr>
          <a:xfrm>
            <a:off x="569860" y="6311441"/>
            <a:ext cx="3515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accent6"/>
                </a:solidFill>
              </a:rPr>
              <a:t>*Bemærk ikke alle mødre har overstået 305 dags ydelse 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2661197E-6E7A-2534-0D83-6A197051A5E2}"/>
              </a:ext>
            </a:extLst>
          </p:cNvPr>
          <p:cNvSpPr txBox="1"/>
          <p:nvPr/>
        </p:nvSpPr>
        <p:spPr>
          <a:xfrm>
            <a:off x="4131359" y="478172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Information på tyremødre – Holstein 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81D967EB-F0ED-54FD-F478-AD2FD674C752}"/>
              </a:ext>
            </a:extLst>
          </p:cNvPr>
          <p:cNvSpPr txBox="1"/>
          <p:nvPr/>
        </p:nvSpPr>
        <p:spPr>
          <a:xfrm>
            <a:off x="569860" y="909480"/>
            <a:ext cx="35155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dirty="0">
                <a:solidFill>
                  <a:schemeClr val="accent6"/>
                </a:solidFill>
              </a:rPr>
              <a:t>Februar – Maj 2024</a:t>
            </a:r>
          </a:p>
        </p:txBody>
      </p:sp>
    </p:spTree>
    <p:extLst>
      <p:ext uri="{BB962C8B-B14F-4D97-AF65-F5344CB8AC3E}">
        <p14:creationId xmlns:p14="http://schemas.microsoft.com/office/powerpoint/2010/main" val="4024606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ladsholder til indhold 4">
            <a:extLst>
              <a:ext uri="{FF2B5EF4-FFF2-40B4-BE49-F238E27FC236}">
                <a16:creationId xmlns:a16="http://schemas.microsoft.com/office/drawing/2014/main" id="{51264AE4-7DFE-6D05-98A9-AF417BE0725C}"/>
              </a:ext>
            </a:extLst>
          </p:cNvPr>
          <p:cNvGraphicFramePr>
            <a:graphicFrameLocks noGrp="1"/>
          </p:cNvGraphicFramePr>
          <p:nvPr>
            <p:ph sz="quarter" idx="20"/>
            <p:extLst>
              <p:ext uri="{D42A27DB-BD31-4B8C-83A1-F6EECF244321}">
                <p14:modId xmlns:p14="http://schemas.microsoft.com/office/powerpoint/2010/main" val="90556456"/>
              </p:ext>
            </p:extLst>
          </p:nvPr>
        </p:nvGraphicFramePr>
        <p:xfrm>
          <a:off x="653750" y="1155701"/>
          <a:ext cx="10948000" cy="505276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36600">
                  <a:extLst>
                    <a:ext uri="{9D8B030D-6E8A-4147-A177-3AD203B41FA5}">
                      <a16:colId xmlns:a16="http://schemas.microsoft.com/office/drawing/2014/main" val="70848796"/>
                    </a:ext>
                  </a:extLst>
                </a:gridCol>
                <a:gridCol w="1111250">
                  <a:extLst>
                    <a:ext uri="{9D8B030D-6E8A-4147-A177-3AD203B41FA5}">
                      <a16:colId xmlns:a16="http://schemas.microsoft.com/office/drawing/2014/main" val="24588254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1173147030"/>
                    </a:ext>
                  </a:extLst>
                </a:gridCol>
                <a:gridCol w="330200">
                  <a:extLst>
                    <a:ext uri="{9D8B030D-6E8A-4147-A177-3AD203B41FA5}">
                      <a16:colId xmlns:a16="http://schemas.microsoft.com/office/drawing/2014/main" val="3350212871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3546050818"/>
                    </a:ext>
                  </a:extLst>
                </a:gridCol>
                <a:gridCol w="350838">
                  <a:extLst>
                    <a:ext uri="{9D8B030D-6E8A-4147-A177-3AD203B41FA5}">
                      <a16:colId xmlns:a16="http://schemas.microsoft.com/office/drawing/2014/main" val="4279486141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3408056878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631831586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55042114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084104114"/>
                    </a:ext>
                  </a:extLst>
                </a:gridCol>
                <a:gridCol w="412750">
                  <a:extLst>
                    <a:ext uri="{9D8B030D-6E8A-4147-A177-3AD203B41FA5}">
                      <a16:colId xmlns:a16="http://schemas.microsoft.com/office/drawing/2014/main" val="1637901396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4068771744"/>
                    </a:ext>
                  </a:extLst>
                </a:gridCol>
                <a:gridCol w="450850">
                  <a:extLst>
                    <a:ext uri="{9D8B030D-6E8A-4147-A177-3AD203B41FA5}">
                      <a16:colId xmlns:a16="http://schemas.microsoft.com/office/drawing/2014/main" val="375091046"/>
                    </a:ext>
                  </a:extLst>
                </a:gridCol>
                <a:gridCol w="455612">
                  <a:extLst>
                    <a:ext uri="{9D8B030D-6E8A-4147-A177-3AD203B41FA5}">
                      <a16:colId xmlns:a16="http://schemas.microsoft.com/office/drawing/2014/main" val="3428537400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2737154520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3389079233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3919274229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2430322696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102040571"/>
                    </a:ext>
                  </a:extLst>
                </a:gridCol>
                <a:gridCol w="587975">
                  <a:extLst>
                    <a:ext uri="{9D8B030D-6E8A-4147-A177-3AD203B41FA5}">
                      <a16:colId xmlns:a16="http://schemas.microsoft.com/office/drawing/2014/main" val="1148990072"/>
                    </a:ext>
                  </a:extLst>
                </a:gridCol>
              </a:tblGrid>
              <a:tr h="276004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Tyr avlsværdital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Tyremor </a:t>
                      </a:r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fænotypiske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 tal 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1928995"/>
                  </a:ext>
                </a:extLst>
              </a:tr>
              <a:tr h="140964"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Navn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Far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Morfar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NTM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Y-Indeks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Krop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Lemmer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Malkeorg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305 dags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Gennemsnitlig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Krydshøjde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Krop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Lemmer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Malkeorg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Helhed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9302084"/>
                  </a:ext>
                </a:extLst>
              </a:tr>
              <a:tr h="140964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Lakt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 nr.* 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Ydelse kg 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Prot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Fedt%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Ydelse 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Prot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Fedt%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926998"/>
                  </a:ext>
                </a:extLst>
              </a:tr>
              <a:tr h="224671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VH Leyton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Lot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Rubak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12499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4374367"/>
                  </a:ext>
                </a:extLst>
              </a:tr>
              <a:tr h="224671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Blast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Beatstick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Sargeant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31047525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Barista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Broback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Gizmo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14250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12440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9331002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NovakRC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NolanRC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Reflector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2375431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Solado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Semino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Ringo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9424223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Chariot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Charl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Jedi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832016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Listig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Lurig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Bosman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12501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5674627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Outland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Oonsun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Reflector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2842174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Aurett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Alberta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Rakeem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13823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5552799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MojitoP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Molde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Oggy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7913995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Newport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Nimrod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Praser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12872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12383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2802873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Palco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Predator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Roxy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14294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14176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924334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TroelsP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Stool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Monty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13866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12915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2065045"/>
                  </a:ext>
                </a:extLst>
              </a:tr>
              <a:tr h="237050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Garlic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G-Force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Rakuuna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6267957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Snooz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Style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Saleen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038958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Highway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Halogen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D Etoto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14316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13909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3598255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Nexus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Nilson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Op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12546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12047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9016844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BlietRC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Bosman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Fageno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0759005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Sublime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Skipper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Balisto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14503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13563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2497258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Slatt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Sound Syst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Powerball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8260197"/>
                  </a:ext>
                </a:extLst>
              </a:tr>
            </a:tbl>
          </a:graphicData>
        </a:graphic>
      </p:graphicFrame>
      <p:sp>
        <p:nvSpPr>
          <p:cNvPr id="8" name="Tekstfelt 7">
            <a:extLst>
              <a:ext uri="{FF2B5EF4-FFF2-40B4-BE49-F238E27FC236}">
                <a16:creationId xmlns:a16="http://schemas.microsoft.com/office/drawing/2014/main" id="{A662FA56-7DE5-D143-64A3-C2DB94D52DA5}"/>
              </a:ext>
            </a:extLst>
          </p:cNvPr>
          <p:cNvSpPr txBox="1"/>
          <p:nvPr/>
        </p:nvSpPr>
        <p:spPr>
          <a:xfrm>
            <a:off x="569860" y="6311441"/>
            <a:ext cx="3515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accent6"/>
                </a:solidFill>
              </a:rPr>
              <a:t>*Bemærk ikke alle mødre har overstået 305 dags ydelse 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2661197E-6E7A-2534-0D83-6A197051A5E2}"/>
              </a:ext>
            </a:extLst>
          </p:cNvPr>
          <p:cNvSpPr txBox="1"/>
          <p:nvPr/>
        </p:nvSpPr>
        <p:spPr>
          <a:xfrm>
            <a:off x="4131359" y="478172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Information på tyremødre – Holstein 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81D967EB-F0ED-54FD-F478-AD2FD674C752}"/>
              </a:ext>
            </a:extLst>
          </p:cNvPr>
          <p:cNvSpPr txBox="1"/>
          <p:nvPr/>
        </p:nvSpPr>
        <p:spPr>
          <a:xfrm>
            <a:off x="569860" y="909480"/>
            <a:ext cx="35155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dirty="0">
                <a:solidFill>
                  <a:schemeClr val="accent6"/>
                </a:solidFill>
              </a:rPr>
              <a:t>Februar – Maj 2024</a:t>
            </a:r>
          </a:p>
        </p:txBody>
      </p:sp>
    </p:spTree>
    <p:extLst>
      <p:ext uri="{BB962C8B-B14F-4D97-AF65-F5344CB8AC3E}">
        <p14:creationId xmlns:p14="http://schemas.microsoft.com/office/powerpoint/2010/main" val="1219082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ladsholder til indhold 4">
            <a:extLst>
              <a:ext uri="{FF2B5EF4-FFF2-40B4-BE49-F238E27FC236}">
                <a16:creationId xmlns:a16="http://schemas.microsoft.com/office/drawing/2014/main" id="{51264AE4-7DFE-6D05-98A9-AF417BE0725C}"/>
              </a:ext>
            </a:extLst>
          </p:cNvPr>
          <p:cNvGraphicFramePr>
            <a:graphicFrameLocks noGrp="1"/>
          </p:cNvGraphicFramePr>
          <p:nvPr>
            <p:ph sz="quarter" idx="20"/>
            <p:extLst>
              <p:ext uri="{D42A27DB-BD31-4B8C-83A1-F6EECF244321}">
                <p14:modId xmlns:p14="http://schemas.microsoft.com/office/powerpoint/2010/main" val="3282713224"/>
              </p:ext>
            </p:extLst>
          </p:nvPr>
        </p:nvGraphicFramePr>
        <p:xfrm>
          <a:off x="653750" y="1155701"/>
          <a:ext cx="10948000" cy="258218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36600">
                  <a:extLst>
                    <a:ext uri="{9D8B030D-6E8A-4147-A177-3AD203B41FA5}">
                      <a16:colId xmlns:a16="http://schemas.microsoft.com/office/drawing/2014/main" val="70848796"/>
                    </a:ext>
                  </a:extLst>
                </a:gridCol>
                <a:gridCol w="1111250">
                  <a:extLst>
                    <a:ext uri="{9D8B030D-6E8A-4147-A177-3AD203B41FA5}">
                      <a16:colId xmlns:a16="http://schemas.microsoft.com/office/drawing/2014/main" val="24588254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1173147030"/>
                    </a:ext>
                  </a:extLst>
                </a:gridCol>
                <a:gridCol w="330200">
                  <a:extLst>
                    <a:ext uri="{9D8B030D-6E8A-4147-A177-3AD203B41FA5}">
                      <a16:colId xmlns:a16="http://schemas.microsoft.com/office/drawing/2014/main" val="3350212871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3546050818"/>
                    </a:ext>
                  </a:extLst>
                </a:gridCol>
                <a:gridCol w="350838">
                  <a:extLst>
                    <a:ext uri="{9D8B030D-6E8A-4147-A177-3AD203B41FA5}">
                      <a16:colId xmlns:a16="http://schemas.microsoft.com/office/drawing/2014/main" val="4279486141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3408056878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631831586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55042114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084104114"/>
                    </a:ext>
                  </a:extLst>
                </a:gridCol>
                <a:gridCol w="412750">
                  <a:extLst>
                    <a:ext uri="{9D8B030D-6E8A-4147-A177-3AD203B41FA5}">
                      <a16:colId xmlns:a16="http://schemas.microsoft.com/office/drawing/2014/main" val="1637901396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4068771744"/>
                    </a:ext>
                  </a:extLst>
                </a:gridCol>
                <a:gridCol w="450850">
                  <a:extLst>
                    <a:ext uri="{9D8B030D-6E8A-4147-A177-3AD203B41FA5}">
                      <a16:colId xmlns:a16="http://schemas.microsoft.com/office/drawing/2014/main" val="375091046"/>
                    </a:ext>
                  </a:extLst>
                </a:gridCol>
                <a:gridCol w="455612">
                  <a:extLst>
                    <a:ext uri="{9D8B030D-6E8A-4147-A177-3AD203B41FA5}">
                      <a16:colId xmlns:a16="http://schemas.microsoft.com/office/drawing/2014/main" val="3428537400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2737154520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3389079233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3919274229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2430322696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102040571"/>
                    </a:ext>
                  </a:extLst>
                </a:gridCol>
                <a:gridCol w="587975">
                  <a:extLst>
                    <a:ext uri="{9D8B030D-6E8A-4147-A177-3AD203B41FA5}">
                      <a16:colId xmlns:a16="http://schemas.microsoft.com/office/drawing/2014/main" val="1148990072"/>
                    </a:ext>
                  </a:extLst>
                </a:gridCol>
              </a:tblGrid>
              <a:tr h="276004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Tyr avlsværdital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Tyremor </a:t>
                      </a:r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fænotypiske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 tal 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1928995"/>
                  </a:ext>
                </a:extLst>
              </a:tr>
              <a:tr h="140964"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Navn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Far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Morfar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NTM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Y-Indeks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Krop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Lemmer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Malkeorg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305 dags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Gennemsnitlig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Krydshøjde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Krop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Lemmer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Malkeorg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Helhed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9302084"/>
                  </a:ext>
                </a:extLst>
              </a:tr>
              <a:tr h="140964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Lakt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 nr.* 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Ydelse kg 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Prot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Fedt%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Ydelse 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Prot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Fedt%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926998"/>
                  </a:ext>
                </a:extLst>
              </a:tr>
              <a:tr h="224671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VH </a:t>
                      </a:r>
                      <a:r>
                        <a:rPr lang="da-DK" sz="900" b="0" i="0" u="none" strike="noStrike" dirty="0" err="1">
                          <a:effectLst/>
                          <a:latin typeface="Arial" panose="020B0604020202020204" pitchFamily="34" charset="0"/>
                        </a:rPr>
                        <a:t>Season</a:t>
                      </a:r>
                      <a:endParaRPr lang="da-DK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Skywalker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Camaro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4374367"/>
                  </a:ext>
                </a:extLst>
              </a:tr>
              <a:tr h="224671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Declan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Deco RC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Battlecry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14430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14518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31047525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Sinder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Skywalker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Bandares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9331002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Moola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Montreal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Dent RC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13870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2375431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BalenoP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Bahrain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Superhero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9424223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Mr PRed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MeP Red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Dent RC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18687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16810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832016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Kashmir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Karibik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Otto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5674627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Gatsby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Greatboy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Stilo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16986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14619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2842174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Hoch PP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Harry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Monty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7168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5552799"/>
                  </a:ext>
                </a:extLst>
              </a:tr>
            </a:tbl>
          </a:graphicData>
        </a:graphic>
      </p:graphicFrame>
      <p:sp>
        <p:nvSpPr>
          <p:cNvPr id="8" name="Tekstfelt 7">
            <a:extLst>
              <a:ext uri="{FF2B5EF4-FFF2-40B4-BE49-F238E27FC236}">
                <a16:creationId xmlns:a16="http://schemas.microsoft.com/office/drawing/2014/main" id="{A662FA56-7DE5-D143-64A3-C2DB94D52DA5}"/>
              </a:ext>
            </a:extLst>
          </p:cNvPr>
          <p:cNvSpPr txBox="1"/>
          <p:nvPr/>
        </p:nvSpPr>
        <p:spPr>
          <a:xfrm>
            <a:off x="569860" y="6311441"/>
            <a:ext cx="3515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accent6"/>
                </a:solidFill>
              </a:rPr>
              <a:t>*Bemærk ikke alle mødre har overstået 305 dags ydelse 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2661197E-6E7A-2534-0D83-6A197051A5E2}"/>
              </a:ext>
            </a:extLst>
          </p:cNvPr>
          <p:cNvSpPr txBox="1"/>
          <p:nvPr/>
        </p:nvSpPr>
        <p:spPr>
          <a:xfrm>
            <a:off x="4131359" y="478172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Information på tyremødre – Holstein 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81D967EB-F0ED-54FD-F478-AD2FD674C752}"/>
              </a:ext>
            </a:extLst>
          </p:cNvPr>
          <p:cNvSpPr txBox="1"/>
          <p:nvPr/>
        </p:nvSpPr>
        <p:spPr>
          <a:xfrm>
            <a:off x="569860" y="909480"/>
            <a:ext cx="35155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dirty="0">
                <a:solidFill>
                  <a:schemeClr val="accent6"/>
                </a:solidFill>
              </a:rPr>
              <a:t>Februar – Maj 2024</a:t>
            </a:r>
          </a:p>
        </p:txBody>
      </p:sp>
    </p:spTree>
    <p:extLst>
      <p:ext uri="{BB962C8B-B14F-4D97-AF65-F5344CB8AC3E}">
        <p14:creationId xmlns:p14="http://schemas.microsoft.com/office/powerpoint/2010/main" val="3162580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ladsholder til indhold 4">
            <a:extLst>
              <a:ext uri="{FF2B5EF4-FFF2-40B4-BE49-F238E27FC236}">
                <a16:creationId xmlns:a16="http://schemas.microsoft.com/office/drawing/2014/main" id="{51264AE4-7DFE-6D05-98A9-AF417BE0725C}"/>
              </a:ext>
            </a:extLst>
          </p:cNvPr>
          <p:cNvGraphicFramePr>
            <a:graphicFrameLocks noGrp="1"/>
          </p:cNvGraphicFramePr>
          <p:nvPr>
            <p:ph sz="quarter" idx="20"/>
            <p:extLst>
              <p:ext uri="{D42A27DB-BD31-4B8C-83A1-F6EECF244321}">
                <p14:modId xmlns:p14="http://schemas.microsoft.com/office/powerpoint/2010/main" val="690813435"/>
              </p:ext>
            </p:extLst>
          </p:nvPr>
        </p:nvGraphicFramePr>
        <p:xfrm>
          <a:off x="653750" y="1155702"/>
          <a:ext cx="10897893" cy="516009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33229">
                  <a:extLst>
                    <a:ext uri="{9D8B030D-6E8A-4147-A177-3AD203B41FA5}">
                      <a16:colId xmlns:a16="http://schemas.microsoft.com/office/drawing/2014/main" val="70848796"/>
                    </a:ext>
                  </a:extLst>
                </a:gridCol>
                <a:gridCol w="1106164">
                  <a:extLst>
                    <a:ext uri="{9D8B030D-6E8A-4147-A177-3AD203B41FA5}">
                      <a16:colId xmlns:a16="http://schemas.microsoft.com/office/drawing/2014/main" val="245882542"/>
                    </a:ext>
                  </a:extLst>
                </a:gridCol>
                <a:gridCol w="701624">
                  <a:extLst>
                    <a:ext uri="{9D8B030D-6E8A-4147-A177-3AD203B41FA5}">
                      <a16:colId xmlns:a16="http://schemas.microsoft.com/office/drawing/2014/main" val="1173147030"/>
                    </a:ext>
                  </a:extLst>
                </a:gridCol>
                <a:gridCol w="328689">
                  <a:extLst>
                    <a:ext uri="{9D8B030D-6E8A-4147-A177-3AD203B41FA5}">
                      <a16:colId xmlns:a16="http://schemas.microsoft.com/office/drawing/2014/main" val="3350212871"/>
                    </a:ext>
                  </a:extLst>
                </a:gridCol>
                <a:gridCol w="578366">
                  <a:extLst>
                    <a:ext uri="{9D8B030D-6E8A-4147-A177-3AD203B41FA5}">
                      <a16:colId xmlns:a16="http://schemas.microsoft.com/office/drawing/2014/main" val="3546050818"/>
                    </a:ext>
                  </a:extLst>
                </a:gridCol>
                <a:gridCol w="349232">
                  <a:extLst>
                    <a:ext uri="{9D8B030D-6E8A-4147-A177-3AD203B41FA5}">
                      <a16:colId xmlns:a16="http://schemas.microsoft.com/office/drawing/2014/main" val="4279486141"/>
                    </a:ext>
                  </a:extLst>
                </a:gridCol>
                <a:gridCol w="524638">
                  <a:extLst>
                    <a:ext uri="{9D8B030D-6E8A-4147-A177-3AD203B41FA5}">
                      <a16:colId xmlns:a16="http://schemas.microsoft.com/office/drawing/2014/main" val="3408056878"/>
                    </a:ext>
                  </a:extLst>
                </a:gridCol>
                <a:gridCol w="581526">
                  <a:extLst>
                    <a:ext uri="{9D8B030D-6E8A-4147-A177-3AD203B41FA5}">
                      <a16:colId xmlns:a16="http://schemas.microsoft.com/office/drawing/2014/main" val="631831586"/>
                    </a:ext>
                  </a:extLst>
                </a:gridCol>
                <a:gridCol w="568884">
                  <a:extLst>
                    <a:ext uri="{9D8B030D-6E8A-4147-A177-3AD203B41FA5}">
                      <a16:colId xmlns:a16="http://schemas.microsoft.com/office/drawing/2014/main" val="2055042114"/>
                    </a:ext>
                  </a:extLst>
                </a:gridCol>
                <a:gridCol w="613131">
                  <a:extLst>
                    <a:ext uri="{9D8B030D-6E8A-4147-A177-3AD203B41FA5}">
                      <a16:colId xmlns:a16="http://schemas.microsoft.com/office/drawing/2014/main" val="3084104114"/>
                    </a:ext>
                  </a:extLst>
                </a:gridCol>
                <a:gridCol w="410861">
                  <a:extLst>
                    <a:ext uri="{9D8B030D-6E8A-4147-A177-3AD203B41FA5}">
                      <a16:colId xmlns:a16="http://schemas.microsoft.com/office/drawing/2014/main" val="1637901396"/>
                    </a:ext>
                  </a:extLst>
                </a:gridCol>
                <a:gridCol w="391898">
                  <a:extLst>
                    <a:ext uri="{9D8B030D-6E8A-4147-A177-3AD203B41FA5}">
                      <a16:colId xmlns:a16="http://schemas.microsoft.com/office/drawing/2014/main" val="4068771744"/>
                    </a:ext>
                  </a:extLst>
                </a:gridCol>
                <a:gridCol w="448786">
                  <a:extLst>
                    <a:ext uri="{9D8B030D-6E8A-4147-A177-3AD203B41FA5}">
                      <a16:colId xmlns:a16="http://schemas.microsoft.com/office/drawing/2014/main" val="375091046"/>
                    </a:ext>
                  </a:extLst>
                </a:gridCol>
                <a:gridCol w="453527">
                  <a:extLst>
                    <a:ext uri="{9D8B030D-6E8A-4147-A177-3AD203B41FA5}">
                      <a16:colId xmlns:a16="http://schemas.microsoft.com/office/drawing/2014/main" val="3428537400"/>
                    </a:ext>
                  </a:extLst>
                </a:gridCol>
                <a:gridCol w="391898">
                  <a:extLst>
                    <a:ext uri="{9D8B030D-6E8A-4147-A177-3AD203B41FA5}">
                      <a16:colId xmlns:a16="http://schemas.microsoft.com/office/drawing/2014/main" val="2737154520"/>
                    </a:ext>
                  </a:extLst>
                </a:gridCol>
                <a:gridCol w="676340">
                  <a:extLst>
                    <a:ext uri="{9D8B030D-6E8A-4147-A177-3AD203B41FA5}">
                      <a16:colId xmlns:a16="http://schemas.microsoft.com/office/drawing/2014/main" val="3389079233"/>
                    </a:ext>
                  </a:extLst>
                </a:gridCol>
                <a:gridCol w="316047">
                  <a:extLst>
                    <a:ext uri="{9D8B030D-6E8A-4147-A177-3AD203B41FA5}">
                      <a16:colId xmlns:a16="http://schemas.microsoft.com/office/drawing/2014/main" val="3919274229"/>
                    </a:ext>
                  </a:extLst>
                </a:gridCol>
                <a:gridCol w="524638">
                  <a:extLst>
                    <a:ext uri="{9D8B030D-6E8A-4147-A177-3AD203B41FA5}">
                      <a16:colId xmlns:a16="http://schemas.microsoft.com/office/drawing/2014/main" val="2430322696"/>
                    </a:ext>
                  </a:extLst>
                </a:gridCol>
                <a:gridCol w="613131">
                  <a:extLst>
                    <a:ext uri="{9D8B030D-6E8A-4147-A177-3AD203B41FA5}">
                      <a16:colId xmlns:a16="http://schemas.microsoft.com/office/drawing/2014/main" val="3102040571"/>
                    </a:ext>
                  </a:extLst>
                </a:gridCol>
                <a:gridCol w="585284">
                  <a:extLst>
                    <a:ext uri="{9D8B030D-6E8A-4147-A177-3AD203B41FA5}">
                      <a16:colId xmlns:a16="http://schemas.microsoft.com/office/drawing/2014/main" val="1148990072"/>
                    </a:ext>
                  </a:extLst>
                </a:gridCol>
              </a:tblGrid>
              <a:tr h="271909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Tyr avlsværdital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Tyremor </a:t>
                      </a:r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fænotypiske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 tal 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1928995"/>
                  </a:ext>
                </a:extLst>
              </a:tr>
              <a:tr h="144508"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Navn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Far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Morfar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NTM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Y-Indeks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Krop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Lemmer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Malkeorg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305 dags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Gennemsnitlig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Krydshøjde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Krop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Lemmer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Malkeorg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Helhed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9302084"/>
                  </a:ext>
                </a:extLst>
              </a:tr>
              <a:tr h="144508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Lakt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 nr.* 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Ydelse kg 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Prot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Fedt%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Ydelse 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Prot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Fedt%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926998"/>
                  </a:ext>
                </a:extLst>
              </a:tr>
              <a:tr h="22133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VH Laust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Larsson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Laval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13513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4374367"/>
                  </a:ext>
                </a:extLst>
              </a:tr>
              <a:tr h="220039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Lumino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Lexus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Boytoy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9331002"/>
                  </a:ext>
                </a:extLst>
              </a:tr>
              <a:tr h="220039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Range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Rover PK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Belland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7214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2375431"/>
                  </a:ext>
                </a:extLst>
              </a:tr>
              <a:tr h="220039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Dario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Dublin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Altazazzle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9424223"/>
                  </a:ext>
                </a:extLst>
              </a:tr>
              <a:tr h="220039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Fuel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Foreman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Lavonte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832016"/>
                  </a:ext>
                </a:extLst>
              </a:tr>
              <a:tr h="309661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FawkesP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Freewood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Simon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5674627"/>
                  </a:ext>
                </a:extLst>
              </a:tr>
              <a:tr h="220039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Liewood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Lustful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Crown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4955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2842174"/>
                  </a:ext>
                </a:extLst>
              </a:tr>
              <a:tr h="309661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Swish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Spruce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Nerd RC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7493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5552799"/>
                  </a:ext>
                </a:extLst>
              </a:tr>
              <a:tr h="220039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Locke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Listig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Hotman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13216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7913995"/>
                  </a:ext>
                </a:extLst>
              </a:tr>
              <a:tr h="220039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Reward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Reason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Kemal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2802873"/>
                  </a:ext>
                </a:extLst>
              </a:tr>
              <a:tr h="220039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Latos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Lega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Raggat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924334"/>
                  </a:ext>
                </a:extLst>
              </a:tr>
              <a:tr h="220039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Hambor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Hjalte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Ranger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12813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2065045"/>
                  </a:ext>
                </a:extLst>
              </a:tr>
              <a:tr h="23353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Saco PP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SkovlyP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Builder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12763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6267957"/>
                  </a:ext>
                </a:extLst>
              </a:tr>
              <a:tr h="220039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Sitron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Sunrise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Chilton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038958"/>
                  </a:ext>
                </a:extLst>
              </a:tr>
              <a:tr h="220039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Fauna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Fugleman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Simon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3598255"/>
                  </a:ext>
                </a:extLst>
              </a:tr>
              <a:tr h="220039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BurtPRC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BockoRC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Polymer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9016844"/>
                  </a:ext>
                </a:extLst>
              </a:tr>
              <a:tr h="220039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Bold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Brynjar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Polymer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0759005"/>
                  </a:ext>
                </a:extLst>
              </a:tr>
              <a:tr h="220039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Comply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Cassidy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River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2497258"/>
                  </a:ext>
                </a:extLst>
              </a:tr>
              <a:tr h="220039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Norman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Navy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Brook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12461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8260197"/>
                  </a:ext>
                </a:extLst>
              </a:tr>
              <a:tr h="220039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Newyear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Nader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Bahrain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12841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0220147"/>
                  </a:ext>
                </a:extLst>
              </a:tr>
            </a:tbl>
          </a:graphicData>
        </a:graphic>
      </p:graphicFrame>
      <p:sp>
        <p:nvSpPr>
          <p:cNvPr id="8" name="Tekstfelt 7">
            <a:extLst>
              <a:ext uri="{FF2B5EF4-FFF2-40B4-BE49-F238E27FC236}">
                <a16:creationId xmlns:a16="http://schemas.microsoft.com/office/drawing/2014/main" id="{A662FA56-7DE5-D143-64A3-C2DB94D52DA5}"/>
              </a:ext>
            </a:extLst>
          </p:cNvPr>
          <p:cNvSpPr txBox="1"/>
          <p:nvPr/>
        </p:nvSpPr>
        <p:spPr>
          <a:xfrm>
            <a:off x="569860" y="6311441"/>
            <a:ext cx="3515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accent6"/>
                </a:solidFill>
              </a:rPr>
              <a:t>*Bemærk ikke alle mødre har overstået 305 dags ydelse 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2661197E-6E7A-2534-0D83-6A197051A5E2}"/>
              </a:ext>
            </a:extLst>
          </p:cNvPr>
          <p:cNvSpPr txBox="1"/>
          <p:nvPr/>
        </p:nvSpPr>
        <p:spPr>
          <a:xfrm>
            <a:off x="4131359" y="478172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Information på tyremødre – Holstein 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81D967EB-F0ED-54FD-F478-AD2FD674C752}"/>
              </a:ext>
            </a:extLst>
          </p:cNvPr>
          <p:cNvSpPr txBox="1"/>
          <p:nvPr/>
        </p:nvSpPr>
        <p:spPr>
          <a:xfrm>
            <a:off x="569860" y="909480"/>
            <a:ext cx="35155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dirty="0">
                <a:solidFill>
                  <a:schemeClr val="accent6"/>
                </a:solidFill>
              </a:rPr>
              <a:t>Februar – Maj 2024</a:t>
            </a:r>
          </a:p>
        </p:txBody>
      </p:sp>
    </p:spTree>
    <p:extLst>
      <p:ext uri="{BB962C8B-B14F-4D97-AF65-F5344CB8AC3E}">
        <p14:creationId xmlns:p14="http://schemas.microsoft.com/office/powerpoint/2010/main" val="3400515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ladsholder til indhold 4">
            <a:extLst>
              <a:ext uri="{FF2B5EF4-FFF2-40B4-BE49-F238E27FC236}">
                <a16:creationId xmlns:a16="http://schemas.microsoft.com/office/drawing/2014/main" id="{51264AE4-7DFE-6D05-98A9-AF417BE0725C}"/>
              </a:ext>
            </a:extLst>
          </p:cNvPr>
          <p:cNvGraphicFramePr>
            <a:graphicFrameLocks noGrp="1"/>
          </p:cNvGraphicFramePr>
          <p:nvPr>
            <p:ph sz="quarter" idx="20"/>
            <p:extLst>
              <p:ext uri="{D42A27DB-BD31-4B8C-83A1-F6EECF244321}">
                <p14:modId xmlns:p14="http://schemas.microsoft.com/office/powerpoint/2010/main" val="1144092927"/>
              </p:ext>
            </p:extLst>
          </p:nvPr>
        </p:nvGraphicFramePr>
        <p:xfrm>
          <a:off x="653750" y="1155701"/>
          <a:ext cx="10948000" cy="50514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36600">
                  <a:extLst>
                    <a:ext uri="{9D8B030D-6E8A-4147-A177-3AD203B41FA5}">
                      <a16:colId xmlns:a16="http://schemas.microsoft.com/office/drawing/2014/main" val="70848796"/>
                    </a:ext>
                  </a:extLst>
                </a:gridCol>
                <a:gridCol w="1111250">
                  <a:extLst>
                    <a:ext uri="{9D8B030D-6E8A-4147-A177-3AD203B41FA5}">
                      <a16:colId xmlns:a16="http://schemas.microsoft.com/office/drawing/2014/main" val="24588254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1173147030"/>
                    </a:ext>
                  </a:extLst>
                </a:gridCol>
                <a:gridCol w="330200">
                  <a:extLst>
                    <a:ext uri="{9D8B030D-6E8A-4147-A177-3AD203B41FA5}">
                      <a16:colId xmlns:a16="http://schemas.microsoft.com/office/drawing/2014/main" val="3350212871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3546050818"/>
                    </a:ext>
                  </a:extLst>
                </a:gridCol>
                <a:gridCol w="350838">
                  <a:extLst>
                    <a:ext uri="{9D8B030D-6E8A-4147-A177-3AD203B41FA5}">
                      <a16:colId xmlns:a16="http://schemas.microsoft.com/office/drawing/2014/main" val="4279486141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3408056878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631831586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55042114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084104114"/>
                    </a:ext>
                  </a:extLst>
                </a:gridCol>
                <a:gridCol w="412750">
                  <a:extLst>
                    <a:ext uri="{9D8B030D-6E8A-4147-A177-3AD203B41FA5}">
                      <a16:colId xmlns:a16="http://schemas.microsoft.com/office/drawing/2014/main" val="1637901396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4068771744"/>
                    </a:ext>
                  </a:extLst>
                </a:gridCol>
                <a:gridCol w="450850">
                  <a:extLst>
                    <a:ext uri="{9D8B030D-6E8A-4147-A177-3AD203B41FA5}">
                      <a16:colId xmlns:a16="http://schemas.microsoft.com/office/drawing/2014/main" val="375091046"/>
                    </a:ext>
                  </a:extLst>
                </a:gridCol>
                <a:gridCol w="455612">
                  <a:extLst>
                    <a:ext uri="{9D8B030D-6E8A-4147-A177-3AD203B41FA5}">
                      <a16:colId xmlns:a16="http://schemas.microsoft.com/office/drawing/2014/main" val="3428537400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2737154520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3389079233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3919274229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2430322696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102040571"/>
                    </a:ext>
                  </a:extLst>
                </a:gridCol>
                <a:gridCol w="587975">
                  <a:extLst>
                    <a:ext uri="{9D8B030D-6E8A-4147-A177-3AD203B41FA5}">
                      <a16:colId xmlns:a16="http://schemas.microsoft.com/office/drawing/2014/main" val="1148990072"/>
                    </a:ext>
                  </a:extLst>
                </a:gridCol>
              </a:tblGrid>
              <a:tr h="276004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Tyr avlsværdital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Tyremor </a:t>
                      </a:r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fænotypiske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 tal 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1928995"/>
                  </a:ext>
                </a:extLst>
              </a:tr>
              <a:tr h="140964"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Navn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Far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Morfar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NTM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Y-Indeks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Krop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Lemmer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Malkeorg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305 dags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Gennemsnitlig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Krydshøjde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Krop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Lemmer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Malkeorg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Helhed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9302084"/>
                  </a:ext>
                </a:extLst>
              </a:tr>
              <a:tr h="140964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Lakt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 nr.* 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Ydelse kg 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Prot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Fedt%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Ydelse 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Prot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Fedt%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926998"/>
                  </a:ext>
                </a:extLst>
              </a:tr>
              <a:tr h="224671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VH </a:t>
                      </a:r>
                      <a:r>
                        <a:rPr lang="da-DK" sz="900" b="0" i="0" u="none" strike="noStrike" dirty="0" err="1">
                          <a:effectLst/>
                          <a:latin typeface="Arial" panose="020B0604020202020204" pitchFamily="34" charset="0"/>
                        </a:rPr>
                        <a:t>Vilant</a:t>
                      </a:r>
                      <a:endParaRPr lang="da-DK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Venito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Friday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12701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4374367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Starwar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Star P RDC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Rio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9331002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Sandigo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AltaGordz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Pursuit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2375431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Baldur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Bertram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Alberta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12859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15838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9424223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Lavamat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Laprice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MarkosP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832016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CortPRC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Cartoon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Cassidy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12957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13927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5674627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Luby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Lexus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Bourbon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12499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12923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2842174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Skills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Aardema Superfly-Et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Zekon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5552799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NiraPRC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Nippon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Dream P RC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7913995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Gipsy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Garfield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Raggat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13843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13327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2802873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Nalegro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Newstar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Hotman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924334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Banzai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Bleech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Rakeem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12791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2065045"/>
                  </a:ext>
                </a:extLst>
              </a:tr>
              <a:tr h="237050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Rascal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Raymond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Marley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6267957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Sheik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Aardema Superfly-Et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Adagio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038958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Paraguaysv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Parfect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Legacy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3598255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Klim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Kalif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Semino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12392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9016844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Sinniac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Aardema Superfly-Et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Marius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0759005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Nurval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Nader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Bahrain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13501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13520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2497258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Barock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Baboon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Barkeeper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15610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15354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8260197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Scooter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Stuart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Raymond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0220147"/>
                  </a:ext>
                </a:extLst>
              </a:tr>
            </a:tbl>
          </a:graphicData>
        </a:graphic>
      </p:graphicFrame>
      <p:sp>
        <p:nvSpPr>
          <p:cNvPr id="8" name="Tekstfelt 7">
            <a:extLst>
              <a:ext uri="{FF2B5EF4-FFF2-40B4-BE49-F238E27FC236}">
                <a16:creationId xmlns:a16="http://schemas.microsoft.com/office/drawing/2014/main" id="{A662FA56-7DE5-D143-64A3-C2DB94D52DA5}"/>
              </a:ext>
            </a:extLst>
          </p:cNvPr>
          <p:cNvSpPr txBox="1"/>
          <p:nvPr/>
        </p:nvSpPr>
        <p:spPr>
          <a:xfrm>
            <a:off x="569860" y="6311441"/>
            <a:ext cx="3515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accent6"/>
                </a:solidFill>
              </a:rPr>
              <a:t>*Bemærk ikke alle mødre har overstået 305 dags ydelse 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2661197E-6E7A-2534-0D83-6A197051A5E2}"/>
              </a:ext>
            </a:extLst>
          </p:cNvPr>
          <p:cNvSpPr txBox="1"/>
          <p:nvPr/>
        </p:nvSpPr>
        <p:spPr>
          <a:xfrm>
            <a:off x="4131359" y="478172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Information på tyremødre – Holstein 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81D967EB-F0ED-54FD-F478-AD2FD674C752}"/>
              </a:ext>
            </a:extLst>
          </p:cNvPr>
          <p:cNvSpPr txBox="1"/>
          <p:nvPr/>
        </p:nvSpPr>
        <p:spPr>
          <a:xfrm>
            <a:off x="569860" y="909480"/>
            <a:ext cx="35155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dirty="0">
                <a:solidFill>
                  <a:schemeClr val="accent6"/>
                </a:solidFill>
              </a:rPr>
              <a:t>Februar – Maj 2024</a:t>
            </a:r>
          </a:p>
        </p:txBody>
      </p:sp>
    </p:spTree>
    <p:extLst>
      <p:ext uri="{BB962C8B-B14F-4D97-AF65-F5344CB8AC3E}">
        <p14:creationId xmlns:p14="http://schemas.microsoft.com/office/powerpoint/2010/main" val="656040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ladsholder til indhold 4">
            <a:extLst>
              <a:ext uri="{FF2B5EF4-FFF2-40B4-BE49-F238E27FC236}">
                <a16:creationId xmlns:a16="http://schemas.microsoft.com/office/drawing/2014/main" id="{51264AE4-7DFE-6D05-98A9-AF417BE0725C}"/>
              </a:ext>
            </a:extLst>
          </p:cNvPr>
          <p:cNvGraphicFramePr>
            <a:graphicFrameLocks noGrp="1"/>
          </p:cNvGraphicFramePr>
          <p:nvPr>
            <p:ph sz="quarter" idx="20"/>
            <p:extLst>
              <p:ext uri="{D42A27DB-BD31-4B8C-83A1-F6EECF244321}">
                <p14:modId xmlns:p14="http://schemas.microsoft.com/office/powerpoint/2010/main" val="602209309"/>
              </p:ext>
            </p:extLst>
          </p:nvPr>
        </p:nvGraphicFramePr>
        <p:xfrm>
          <a:off x="653750" y="1155701"/>
          <a:ext cx="10948000" cy="50514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36600">
                  <a:extLst>
                    <a:ext uri="{9D8B030D-6E8A-4147-A177-3AD203B41FA5}">
                      <a16:colId xmlns:a16="http://schemas.microsoft.com/office/drawing/2014/main" val="70848796"/>
                    </a:ext>
                  </a:extLst>
                </a:gridCol>
                <a:gridCol w="1111250">
                  <a:extLst>
                    <a:ext uri="{9D8B030D-6E8A-4147-A177-3AD203B41FA5}">
                      <a16:colId xmlns:a16="http://schemas.microsoft.com/office/drawing/2014/main" val="24588254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1173147030"/>
                    </a:ext>
                  </a:extLst>
                </a:gridCol>
                <a:gridCol w="330200">
                  <a:extLst>
                    <a:ext uri="{9D8B030D-6E8A-4147-A177-3AD203B41FA5}">
                      <a16:colId xmlns:a16="http://schemas.microsoft.com/office/drawing/2014/main" val="3350212871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3546050818"/>
                    </a:ext>
                  </a:extLst>
                </a:gridCol>
                <a:gridCol w="350838">
                  <a:extLst>
                    <a:ext uri="{9D8B030D-6E8A-4147-A177-3AD203B41FA5}">
                      <a16:colId xmlns:a16="http://schemas.microsoft.com/office/drawing/2014/main" val="4279486141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3408056878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631831586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55042114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084104114"/>
                    </a:ext>
                  </a:extLst>
                </a:gridCol>
                <a:gridCol w="412750">
                  <a:extLst>
                    <a:ext uri="{9D8B030D-6E8A-4147-A177-3AD203B41FA5}">
                      <a16:colId xmlns:a16="http://schemas.microsoft.com/office/drawing/2014/main" val="1637901396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4068771744"/>
                    </a:ext>
                  </a:extLst>
                </a:gridCol>
                <a:gridCol w="450850">
                  <a:extLst>
                    <a:ext uri="{9D8B030D-6E8A-4147-A177-3AD203B41FA5}">
                      <a16:colId xmlns:a16="http://schemas.microsoft.com/office/drawing/2014/main" val="375091046"/>
                    </a:ext>
                  </a:extLst>
                </a:gridCol>
                <a:gridCol w="455612">
                  <a:extLst>
                    <a:ext uri="{9D8B030D-6E8A-4147-A177-3AD203B41FA5}">
                      <a16:colId xmlns:a16="http://schemas.microsoft.com/office/drawing/2014/main" val="3428537400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2737154520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3389079233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3919274229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2430322696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102040571"/>
                    </a:ext>
                  </a:extLst>
                </a:gridCol>
                <a:gridCol w="587975">
                  <a:extLst>
                    <a:ext uri="{9D8B030D-6E8A-4147-A177-3AD203B41FA5}">
                      <a16:colId xmlns:a16="http://schemas.microsoft.com/office/drawing/2014/main" val="1148990072"/>
                    </a:ext>
                  </a:extLst>
                </a:gridCol>
              </a:tblGrid>
              <a:tr h="276004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Tyr avlsværdital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Tyremor </a:t>
                      </a:r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fænotypiske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 tal 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1928995"/>
                  </a:ext>
                </a:extLst>
              </a:tr>
              <a:tr h="140964"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Navn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Far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Morfar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NTM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Y-Indeks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Krop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Lemmer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Malkeorg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305 dags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Gennemsnitlig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Krydshøjde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Krop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Lemmer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Malkeorg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Helhed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9302084"/>
                  </a:ext>
                </a:extLst>
              </a:tr>
              <a:tr h="140964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Lakt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 nr.* 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Ydelse kg 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Prot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Fedt%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Ydelse 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Prot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Fedt%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926998"/>
                  </a:ext>
                </a:extLst>
              </a:tr>
              <a:tr h="224671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VH </a:t>
                      </a:r>
                      <a:r>
                        <a:rPr lang="da-DK" sz="900" b="0" i="0" u="none" strike="noStrike" dirty="0" err="1">
                          <a:effectLst/>
                          <a:latin typeface="Arial" panose="020B0604020202020204" pitchFamily="34" charset="0"/>
                        </a:rPr>
                        <a:t>Nuoska</a:t>
                      </a:r>
                      <a:endParaRPr lang="da-DK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Nader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Prada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6124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4374367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Hydro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Hoover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Semino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12392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9331002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SavorPP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SovranP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Slatt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14002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2375431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Deco RC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Dent RC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Commander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12272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12968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9424223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Fillman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Felix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Brixton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14796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14978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832016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Reason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Ramsey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Brixton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5674627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Lega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Laval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Soulrun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12756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13758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2842174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Baford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Barista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River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5552799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Putur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Polymer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Bionic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12075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7913995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Alloy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Alberta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Grejs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2802873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Dominic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Adaway Donzino-Et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Legacy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924334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Frem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Finish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River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13977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12645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2065045"/>
                  </a:ext>
                </a:extLst>
              </a:tr>
              <a:tr h="237050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Brutuz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Bouar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Norland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6267957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Haddock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Hembury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Beluga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12902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038958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SojaPRC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Sauna PRC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Cassidy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6515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3598255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Curt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Cateye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Epoxy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9016844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Mulan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Mahomes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Simon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0759005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Fumo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Funen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Crown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13396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16005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2497258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Lollik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Laurids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Burzaco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8260197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Funen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Freemax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Resolve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0220147"/>
                  </a:ext>
                </a:extLst>
              </a:tr>
            </a:tbl>
          </a:graphicData>
        </a:graphic>
      </p:graphicFrame>
      <p:sp>
        <p:nvSpPr>
          <p:cNvPr id="8" name="Tekstfelt 7">
            <a:extLst>
              <a:ext uri="{FF2B5EF4-FFF2-40B4-BE49-F238E27FC236}">
                <a16:creationId xmlns:a16="http://schemas.microsoft.com/office/drawing/2014/main" id="{A662FA56-7DE5-D143-64A3-C2DB94D52DA5}"/>
              </a:ext>
            </a:extLst>
          </p:cNvPr>
          <p:cNvSpPr txBox="1"/>
          <p:nvPr/>
        </p:nvSpPr>
        <p:spPr>
          <a:xfrm>
            <a:off x="569860" y="6311441"/>
            <a:ext cx="3515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accent6"/>
                </a:solidFill>
              </a:rPr>
              <a:t>*Bemærk ikke alle mødre har overstået 305 dags ydelse 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2661197E-6E7A-2534-0D83-6A197051A5E2}"/>
              </a:ext>
            </a:extLst>
          </p:cNvPr>
          <p:cNvSpPr txBox="1"/>
          <p:nvPr/>
        </p:nvSpPr>
        <p:spPr>
          <a:xfrm>
            <a:off x="4131359" y="478172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Information på tyremødre – Holstein 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81D967EB-F0ED-54FD-F478-AD2FD674C752}"/>
              </a:ext>
            </a:extLst>
          </p:cNvPr>
          <p:cNvSpPr txBox="1"/>
          <p:nvPr/>
        </p:nvSpPr>
        <p:spPr>
          <a:xfrm>
            <a:off x="569860" y="909480"/>
            <a:ext cx="35155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dirty="0">
                <a:solidFill>
                  <a:schemeClr val="accent6"/>
                </a:solidFill>
              </a:rPr>
              <a:t>Februar – Maj 2024</a:t>
            </a:r>
          </a:p>
        </p:txBody>
      </p:sp>
    </p:spTree>
    <p:extLst>
      <p:ext uri="{BB962C8B-B14F-4D97-AF65-F5344CB8AC3E}">
        <p14:creationId xmlns:p14="http://schemas.microsoft.com/office/powerpoint/2010/main" val="401107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ladsholder til indhold 4">
            <a:extLst>
              <a:ext uri="{FF2B5EF4-FFF2-40B4-BE49-F238E27FC236}">
                <a16:creationId xmlns:a16="http://schemas.microsoft.com/office/drawing/2014/main" id="{51264AE4-7DFE-6D05-98A9-AF417BE0725C}"/>
              </a:ext>
            </a:extLst>
          </p:cNvPr>
          <p:cNvGraphicFramePr>
            <a:graphicFrameLocks noGrp="1"/>
          </p:cNvGraphicFramePr>
          <p:nvPr>
            <p:ph sz="quarter" idx="20"/>
            <p:extLst>
              <p:ext uri="{D42A27DB-BD31-4B8C-83A1-F6EECF244321}">
                <p14:modId xmlns:p14="http://schemas.microsoft.com/office/powerpoint/2010/main" val="1534813625"/>
              </p:ext>
            </p:extLst>
          </p:nvPr>
        </p:nvGraphicFramePr>
        <p:xfrm>
          <a:off x="653750" y="1155701"/>
          <a:ext cx="10948000" cy="50514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36600">
                  <a:extLst>
                    <a:ext uri="{9D8B030D-6E8A-4147-A177-3AD203B41FA5}">
                      <a16:colId xmlns:a16="http://schemas.microsoft.com/office/drawing/2014/main" val="70848796"/>
                    </a:ext>
                  </a:extLst>
                </a:gridCol>
                <a:gridCol w="1111250">
                  <a:extLst>
                    <a:ext uri="{9D8B030D-6E8A-4147-A177-3AD203B41FA5}">
                      <a16:colId xmlns:a16="http://schemas.microsoft.com/office/drawing/2014/main" val="24588254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1173147030"/>
                    </a:ext>
                  </a:extLst>
                </a:gridCol>
                <a:gridCol w="330200">
                  <a:extLst>
                    <a:ext uri="{9D8B030D-6E8A-4147-A177-3AD203B41FA5}">
                      <a16:colId xmlns:a16="http://schemas.microsoft.com/office/drawing/2014/main" val="3350212871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3546050818"/>
                    </a:ext>
                  </a:extLst>
                </a:gridCol>
                <a:gridCol w="350838">
                  <a:extLst>
                    <a:ext uri="{9D8B030D-6E8A-4147-A177-3AD203B41FA5}">
                      <a16:colId xmlns:a16="http://schemas.microsoft.com/office/drawing/2014/main" val="4279486141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3408056878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631831586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55042114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084104114"/>
                    </a:ext>
                  </a:extLst>
                </a:gridCol>
                <a:gridCol w="412750">
                  <a:extLst>
                    <a:ext uri="{9D8B030D-6E8A-4147-A177-3AD203B41FA5}">
                      <a16:colId xmlns:a16="http://schemas.microsoft.com/office/drawing/2014/main" val="1637901396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4068771744"/>
                    </a:ext>
                  </a:extLst>
                </a:gridCol>
                <a:gridCol w="450850">
                  <a:extLst>
                    <a:ext uri="{9D8B030D-6E8A-4147-A177-3AD203B41FA5}">
                      <a16:colId xmlns:a16="http://schemas.microsoft.com/office/drawing/2014/main" val="375091046"/>
                    </a:ext>
                  </a:extLst>
                </a:gridCol>
                <a:gridCol w="455612">
                  <a:extLst>
                    <a:ext uri="{9D8B030D-6E8A-4147-A177-3AD203B41FA5}">
                      <a16:colId xmlns:a16="http://schemas.microsoft.com/office/drawing/2014/main" val="3428537400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2737154520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3389079233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3919274229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2430322696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102040571"/>
                    </a:ext>
                  </a:extLst>
                </a:gridCol>
                <a:gridCol w="587975">
                  <a:extLst>
                    <a:ext uri="{9D8B030D-6E8A-4147-A177-3AD203B41FA5}">
                      <a16:colId xmlns:a16="http://schemas.microsoft.com/office/drawing/2014/main" val="1148990072"/>
                    </a:ext>
                  </a:extLst>
                </a:gridCol>
              </a:tblGrid>
              <a:tr h="276004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Tyr avlsværdital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Tyremor </a:t>
                      </a:r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fænotypiske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 tal 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1928995"/>
                  </a:ext>
                </a:extLst>
              </a:tr>
              <a:tr h="140964"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Navn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Far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Morfar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NTM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Y-Indeks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Krop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Lemmer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Malkeorg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305 dags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Gennemsnitlig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Krydshøjde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Krop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Lemmer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Malkeorg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Helhed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9302084"/>
                  </a:ext>
                </a:extLst>
              </a:tr>
              <a:tr h="140964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Lakt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 nr.* 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Ydelse kg 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Prot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Fedt%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Ydelse 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Prot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Fedt%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926998"/>
                  </a:ext>
                </a:extLst>
              </a:tr>
              <a:tr h="224671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VH </a:t>
                      </a:r>
                      <a:r>
                        <a:rPr lang="da-DK" sz="900" b="0" i="0" u="none" strike="noStrike" dirty="0" err="1">
                          <a:effectLst/>
                          <a:latin typeface="Arial" panose="020B0604020202020204" pitchFamily="34" charset="0"/>
                        </a:rPr>
                        <a:t>Sadudu</a:t>
                      </a:r>
                      <a:endParaRPr lang="da-DK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Solado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Bosman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14246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12783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4374367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Brynjar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Bourbon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RulerRC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13448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12647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9331002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Stinger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Solado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Barkeeper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15610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15354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2375431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SanPPRC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Sauna PRC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Builder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2859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9424223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FatumaP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Foreman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Simon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832016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Sable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SovranP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Laval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5674627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Sing PP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Simba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Stick PP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2842174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Peace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Peak Perry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GoldEye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5552799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Brixton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Balisto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Mandel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7913995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Burst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Badger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Oggy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2802873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Gif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GoldEye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Louxor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13808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12454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924334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Speaker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Saade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Bradoc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2065045"/>
                  </a:ext>
                </a:extLst>
              </a:tr>
              <a:tr h="237050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BigalRC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Berlin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Nerd RC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13853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14005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6267957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Mylan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Mint PP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River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13249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13385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038958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Clapton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Chilton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Hotspot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3598255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Sihlo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Saade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Cosmo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14636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12847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9016844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Neil PP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Nippon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Monty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7168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0759005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Bodie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Bohemy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Kilmer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13400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2497258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Joy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Jazz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Palle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3461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8260197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DewaltP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Dino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Badger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13376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0220147"/>
                  </a:ext>
                </a:extLst>
              </a:tr>
            </a:tbl>
          </a:graphicData>
        </a:graphic>
      </p:graphicFrame>
      <p:sp>
        <p:nvSpPr>
          <p:cNvPr id="8" name="Tekstfelt 7">
            <a:extLst>
              <a:ext uri="{FF2B5EF4-FFF2-40B4-BE49-F238E27FC236}">
                <a16:creationId xmlns:a16="http://schemas.microsoft.com/office/drawing/2014/main" id="{A662FA56-7DE5-D143-64A3-C2DB94D52DA5}"/>
              </a:ext>
            </a:extLst>
          </p:cNvPr>
          <p:cNvSpPr txBox="1"/>
          <p:nvPr/>
        </p:nvSpPr>
        <p:spPr>
          <a:xfrm>
            <a:off x="569860" y="6311441"/>
            <a:ext cx="3515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accent6"/>
                </a:solidFill>
              </a:rPr>
              <a:t>*Bemærk ikke alle mødre har overstået 305 dags ydelse 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2661197E-6E7A-2534-0D83-6A197051A5E2}"/>
              </a:ext>
            </a:extLst>
          </p:cNvPr>
          <p:cNvSpPr txBox="1"/>
          <p:nvPr/>
        </p:nvSpPr>
        <p:spPr>
          <a:xfrm>
            <a:off x="4131359" y="478172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Information på tyremødre – Holstein 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81D967EB-F0ED-54FD-F478-AD2FD674C752}"/>
              </a:ext>
            </a:extLst>
          </p:cNvPr>
          <p:cNvSpPr txBox="1"/>
          <p:nvPr/>
        </p:nvSpPr>
        <p:spPr>
          <a:xfrm>
            <a:off x="569860" y="909480"/>
            <a:ext cx="35155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dirty="0">
                <a:solidFill>
                  <a:schemeClr val="accent6"/>
                </a:solidFill>
              </a:rPr>
              <a:t>Februar – Maj 2024</a:t>
            </a:r>
          </a:p>
        </p:txBody>
      </p:sp>
    </p:spTree>
    <p:extLst>
      <p:ext uri="{BB962C8B-B14F-4D97-AF65-F5344CB8AC3E}">
        <p14:creationId xmlns:p14="http://schemas.microsoft.com/office/powerpoint/2010/main" val="2630344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ladsholder til indhold 4">
            <a:extLst>
              <a:ext uri="{FF2B5EF4-FFF2-40B4-BE49-F238E27FC236}">
                <a16:creationId xmlns:a16="http://schemas.microsoft.com/office/drawing/2014/main" id="{51264AE4-7DFE-6D05-98A9-AF417BE0725C}"/>
              </a:ext>
            </a:extLst>
          </p:cNvPr>
          <p:cNvGraphicFramePr>
            <a:graphicFrameLocks noGrp="1"/>
          </p:cNvGraphicFramePr>
          <p:nvPr>
            <p:ph sz="quarter" idx="20"/>
            <p:extLst>
              <p:ext uri="{D42A27DB-BD31-4B8C-83A1-F6EECF244321}">
                <p14:modId xmlns:p14="http://schemas.microsoft.com/office/powerpoint/2010/main" val="205047941"/>
              </p:ext>
            </p:extLst>
          </p:nvPr>
        </p:nvGraphicFramePr>
        <p:xfrm>
          <a:off x="653750" y="1155702"/>
          <a:ext cx="10968390" cy="516843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37972">
                  <a:extLst>
                    <a:ext uri="{9D8B030D-6E8A-4147-A177-3AD203B41FA5}">
                      <a16:colId xmlns:a16="http://schemas.microsoft.com/office/drawing/2014/main" val="70848796"/>
                    </a:ext>
                  </a:extLst>
                </a:gridCol>
                <a:gridCol w="1113320">
                  <a:extLst>
                    <a:ext uri="{9D8B030D-6E8A-4147-A177-3AD203B41FA5}">
                      <a16:colId xmlns:a16="http://schemas.microsoft.com/office/drawing/2014/main" val="245882542"/>
                    </a:ext>
                  </a:extLst>
                </a:gridCol>
                <a:gridCol w="706163">
                  <a:extLst>
                    <a:ext uri="{9D8B030D-6E8A-4147-A177-3AD203B41FA5}">
                      <a16:colId xmlns:a16="http://schemas.microsoft.com/office/drawing/2014/main" val="1173147030"/>
                    </a:ext>
                  </a:extLst>
                </a:gridCol>
                <a:gridCol w="330815">
                  <a:extLst>
                    <a:ext uri="{9D8B030D-6E8A-4147-A177-3AD203B41FA5}">
                      <a16:colId xmlns:a16="http://schemas.microsoft.com/office/drawing/2014/main" val="3350212871"/>
                    </a:ext>
                  </a:extLst>
                </a:gridCol>
                <a:gridCol w="582107">
                  <a:extLst>
                    <a:ext uri="{9D8B030D-6E8A-4147-A177-3AD203B41FA5}">
                      <a16:colId xmlns:a16="http://schemas.microsoft.com/office/drawing/2014/main" val="3546050818"/>
                    </a:ext>
                  </a:extLst>
                </a:gridCol>
                <a:gridCol w="351491">
                  <a:extLst>
                    <a:ext uri="{9D8B030D-6E8A-4147-A177-3AD203B41FA5}">
                      <a16:colId xmlns:a16="http://schemas.microsoft.com/office/drawing/2014/main" val="4279486141"/>
                    </a:ext>
                  </a:extLst>
                </a:gridCol>
                <a:gridCol w="528032">
                  <a:extLst>
                    <a:ext uri="{9D8B030D-6E8A-4147-A177-3AD203B41FA5}">
                      <a16:colId xmlns:a16="http://schemas.microsoft.com/office/drawing/2014/main" val="3408056878"/>
                    </a:ext>
                  </a:extLst>
                </a:gridCol>
                <a:gridCol w="585288">
                  <a:extLst>
                    <a:ext uri="{9D8B030D-6E8A-4147-A177-3AD203B41FA5}">
                      <a16:colId xmlns:a16="http://schemas.microsoft.com/office/drawing/2014/main" val="631831586"/>
                    </a:ext>
                  </a:extLst>
                </a:gridCol>
                <a:gridCol w="572564">
                  <a:extLst>
                    <a:ext uri="{9D8B030D-6E8A-4147-A177-3AD203B41FA5}">
                      <a16:colId xmlns:a16="http://schemas.microsoft.com/office/drawing/2014/main" val="2055042114"/>
                    </a:ext>
                  </a:extLst>
                </a:gridCol>
                <a:gridCol w="617097">
                  <a:extLst>
                    <a:ext uri="{9D8B030D-6E8A-4147-A177-3AD203B41FA5}">
                      <a16:colId xmlns:a16="http://schemas.microsoft.com/office/drawing/2014/main" val="3084104114"/>
                    </a:ext>
                  </a:extLst>
                </a:gridCol>
                <a:gridCol w="413519">
                  <a:extLst>
                    <a:ext uri="{9D8B030D-6E8A-4147-A177-3AD203B41FA5}">
                      <a16:colId xmlns:a16="http://schemas.microsoft.com/office/drawing/2014/main" val="1637901396"/>
                    </a:ext>
                  </a:extLst>
                </a:gridCol>
                <a:gridCol w="394433">
                  <a:extLst>
                    <a:ext uri="{9D8B030D-6E8A-4147-A177-3AD203B41FA5}">
                      <a16:colId xmlns:a16="http://schemas.microsoft.com/office/drawing/2014/main" val="4068771744"/>
                    </a:ext>
                  </a:extLst>
                </a:gridCol>
                <a:gridCol w="451690">
                  <a:extLst>
                    <a:ext uri="{9D8B030D-6E8A-4147-A177-3AD203B41FA5}">
                      <a16:colId xmlns:a16="http://schemas.microsoft.com/office/drawing/2014/main" val="375091046"/>
                    </a:ext>
                  </a:extLst>
                </a:gridCol>
                <a:gridCol w="456461">
                  <a:extLst>
                    <a:ext uri="{9D8B030D-6E8A-4147-A177-3AD203B41FA5}">
                      <a16:colId xmlns:a16="http://schemas.microsoft.com/office/drawing/2014/main" val="3428537400"/>
                    </a:ext>
                  </a:extLst>
                </a:gridCol>
                <a:gridCol w="394433">
                  <a:extLst>
                    <a:ext uri="{9D8B030D-6E8A-4147-A177-3AD203B41FA5}">
                      <a16:colId xmlns:a16="http://schemas.microsoft.com/office/drawing/2014/main" val="2737154520"/>
                    </a:ext>
                  </a:extLst>
                </a:gridCol>
                <a:gridCol w="680715">
                  <a:extLst>
                    <a:ext uri="{9D8B030D-6E8A-4147-A177-3AD203B41FA5}">
                      <a16:colId xmlns:a16="http://schemas.microsoft.com/office/drawing/2014/main" val="3389079233"/>
                    </a:ext>
                  </a:extLst>
                </a:gridCol>
                <a:gridCol w="318091">
                  <a:extLst>
                    <a:ext uri="{9D8B030D-6E8A-4147-A177-3AD203B41FA5}">
                      <a16:colId xmlns:a16="http://schemas.microsoft.com/office/drawing/2014/main" val="3919274229"/>
                    </a:ext>
                  </a:extLst>
                </a:gridCol>
                <a:gridCol w="528032">
                  <a:extLst>
                    <a:ext uri="{9D8B030D-6E8A-4147-A177-3AD203B41FA5}">
                      <a16:colId xmlns:a16="http://schemas.microsoft.com/office/drawing/2014/main" val="2430322696"/>
                    </a:ext>
                  </a:extLst>
                </a:gridCol>
                <a:gridCol w="617097">
                  <a:extLst>
                    <a:ext uri="{9D8B030D-6E8A-4147-A177-3AD203B41FA5}">
                      <a16:colId xmlns:a16="http://schemas.microsoft.com/office/drawing/2014/main" val="3102040571"/>
                    </a:ext>
                  </a:extLst>
                </a:gridCol>
                <a:gridCol w="589070">
                  <a:extLst>
                    <a:ext uri="{9D8B030D-6E8A-4147-A177-3AD203B41FA5}">
                      <a16:colId xmlns:a16="http://schemas.microsoft.com/office/drawing/2014/main" val="1148990072"/>
                    </a:ext>
                  </a:extLst>
                </a:gridCol>
              </a:tblGrid>
              <a:tr h="271095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Tyr avlsværdital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Tyremor </a:t>
                      </a:r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fænotypiske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 tal 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1928995"/>
                  </a:ext>
                </a:extLst>
              </a:tr>
              <a:tr h="144076"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Navn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Far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Morfar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NTM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Y-Indeks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Krop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Lemmer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Malkeorg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305 dags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Gennemsnitlig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Krydshøjde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Krop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Lemmer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Malkeorg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Helhed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9302084"/>
                  </a:ext>
                </a:extLst>
              </a:tr>
              <a:tr h="144076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Lakt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 nr.* 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Ydelse kg 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Prot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Fedt%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Ydelse 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Prot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Fedt%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926998"/>
                  </a:ext>
                </a:extLst>
              </a:tr>
              <a:tr h="220675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VH Liten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Liam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Felix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14520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13348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4374367"/>
                  </a:ext>
                </a:extLst>
              </a:tr>
              <a:tr h="219380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Bayline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Beachboy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Gigabite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9331002"/>
                  </a:ext>
                </a:extLst>
              </a:tr>
              <a:tr h="219380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Co Pred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Cartoon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MercurioPR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2375431"/>
                  </a:ext>
                </a:extLst>
              </a:tr>
              <a:tr h="219380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Cosmus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Concept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Superfly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9424223"/>
                  </a:ext>
                </a:extLst>
              </a:tr>
              <a:tr h="219380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Bahrain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Bosman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Sergio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832016"/>
                  </a:ext>
                </a:extLst>
              </a:tr>
              <a:tr h="219380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Runar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Ramsey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Federal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12558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5674627"/>
                  </a:ext>
                </a:extLst>
              </a:tr>
              <a:tr h="219380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Dime RC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Don Red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Broback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15408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13781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2842174"/>
                  </a:ext>
                </a:extLst>
              </a:tr>
              <a:tr h="41351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Bertram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Bellwether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MR RUBI-AGRONAUT 73287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5552799"/>
                  </a:ext>
                </a:extLst>
              </a:tr>
              <a:tr h="219380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Elmund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Einstein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Marius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7913995"/>
                  </a:ext>
                </a:extLst>
              </a:tr>
              <a:tr h="219380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Cascade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Cassidy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Nexus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2802873"/>
                  </a:ext>
                </a:extLst>
              </a:tr>
              <a:tr h="219380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Blain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Burzaco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Grejs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14326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13746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924334"/>
                  </a:ext>
                </a:extLst>
              </a:tr>
              <a:tr h="219380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Simply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Simax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Levis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12616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2065045"/>
                  </a:ext>
                </a:extLst>
              </a:tr>
              <a:tr h="232834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Sverre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Aardema Superfly-Et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Imax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6267957"/>
                  </a:ext>
                </a:extLst>
              </a:tr>
              <a:tr h="219380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Yde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Youngster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Praser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7404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038958"/>
                  </a:ext>
                </a:extLst>
              </a:tr>
              <a:tr h="219380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Micca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Mario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Bahrain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14588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13507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3598255"/>
                  </a:ext>
                </a:extLst>
              </a:tr>
              <a:tr h="219380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Skyfall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Skyboy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Hutney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9016844"/>
                  </a:ext>
                </a:extLst>
              </a:tr>
              <a:tr h="219380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Forrest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Fillman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Boscoe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11863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0759005"/>
                  </a:ext>
                </a:extLst>
              </a:tr>
              <a:tr h="219380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Misty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Mario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Roxy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12705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2497258"/>
                  </a:ext>
                </a:extLst>
              </a:tr>
              <a:tr h="219380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Faruk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Finish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Ramsey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12318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8260197"/>
                  </a:ext>
                </a:extLst>
              </a:tr>
              <a:tr h="219380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Cuga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Carenzo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Alberta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13253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0220147"/>
                  </a:ext>
                </a:extLst>
              </a:tr>
            </a:tbl>
          </a:graphicData>
        </a:graphic>
      </p:graphicFrame>
      <p:sp>
        <p:nvSpPr>
          <p:cNvPr id="8" name="Tekstfelt 7">
            <a:extLst>
              <a:ext uri="{FF2B5EF4-FFF2-40B4-BE49-F238E27FC236}">
                <a16:creationId xmlns:a16="http://schemas.microsoft.com/office/drawing/2014/main" id="{A662FA56-7DE5-D143-64A3-C2DB94D52DA5}"/>
              </a:ext>
            </a:extLst>
          </p:cNvPr>
          <p:cNvSpPr txBox="1"/>
          <p:nvPr/>
        </p:nvSpPr>
        <p:spPr>
          <a:xfrm>
            <a:off x="569860" y="6311441"/>
            <a:ext cx="3515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accent6"/>
                </a:solidFill>
              </a:rPr>
              <a:t>*Bemærk ikke alle mødre har overstået 305 dags ydelse 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2661197E-6E7A-2534-0D83-6A197051A5E2}"/>
              </a:ext>
            </a:extLst>
          </p:cNvPr>
          <p:cNvSpPr txBox="1"/>
          <p:nvPr/>
        </p:nvSpPr>
        <p:spPr>
          <a:xfrm>
            <a:off x="4131359" y="478172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Information på tyremødre – Holstein 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81D967EB-F0ED-54FD-F478-AD2FD674C752}"/>
              </a:ext>
            </a:extLst>
          </p:cNvPr>
          <p:cNvSpPr txBox="1"/>
          <p:nvPr/>
        </p:nvSpPr>
        <p:spPr>
          <a:xfrm>
            <a:off x="569860" y="909480"/>
            <a:ext cx="35155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dirty="0">
                <a:solidFill>
                  <a:schemeClr val="accent6"/>
                </a:solidFill>
              </a:rPr>
              <a:t>Februar – Maj 2024</a:t>
            </a:r>
          </a:p>
        </p:txBody>
      </p:sp>
    </p:spTree>
    <p:extLst>
      <p:ext uri="{BB962C8B-B14F-4D97-AF65-F5344CB8AC3E}">
        <p14:creationId xmlns:p14="http://schemas.microsoft.com/office/powerpoint/2010/main" val="3593386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ladsholder til indhold 4">
            <a:extLst>
              <a:ext uri="{FF2B5EF4-FFF2-40B4-BE49-F238E27FC236}">
                <a16:creationId xmlns:a16="http://schemas.microsoft.com/office/drawing/2014/main" id="{51264AE4-7DFE-6D05-98A9-AF417BE0725C}"/>
              </a:ext>
            </a:extLst>
          </p:cNvPr>
          <p:cNvGraphicFramePr>
            <a:graphicFrameLocks noGrp="1"/>
          </p:cNvGraphicFramePr>
          <p:nvPr>
            <p:ph sz="quarter" idx="20"/>
            <p:extLst>
              <p:ext uri="{D42A27DB-BD31-4B8C-83A1-F6EECF244321}">
                <p14:modId xmlns:p14="http://schemas.microsoft.com/office/powerpoint/2010/main" val="2395537442"/>
              </p:ext>
            </p:extLst>
          </p:nvPr>
        </p:nvGraphicFramePr>
        <p:xfrm>
          <a:off x="653750" y="1155701"/>
          <a:ext cx="10948000" cy="50514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36600">
                  <a:extLst>
                    <a:ext uri="{9D8B030D-6E8A-4147-A177-3AD203B41FA5}">
                      <a16:colId xmlns:a16="http://schemas.microsoft.com/office/drawing/2014/main" val="70848796"/>
                    </a:ext>
                  </a:extLst>
                </a:gridCol>
                <a:gridCol w="1111250">
                  <a:extLst>
                    <a:ext uri="{9D8B030D-6E8A-4147-A177-3AD203B41FA5}">
                      <a16:colId xmlns:a16="http://schemas.microsoft.com/office/drawing/2014/main" val="24588254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1173147030"/>
                    </a:ext>
                  </a:extLst>
                </a:gridCol>
                <a:gridCol w="330200">
                  <a:extLst>
                    <a:ext uri="{9D8B030D-6E8A-4147-A177-3AD203B41FA5}">
                      <a16:colId xmlns:a16="http://schemas.microsoft.com/office/drawing/2014/main" val="3350212871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3546050818"/>
                    </a:ext>
                  </a:extLst>
                </a:gridCol>
                <a:gridCol w="350838">
                  <a:extLst>
                    <a:ext uri="{9D8B030D-6E8A-4147-A177-3AD203B41FA5}">
                      <a16:colId xmlns:a16="http://schemas.microsoft.com/office/drawing/2014/main" val="4279486141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3408056878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631831586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55042114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084104114"/>
                    </a:ext>
                  </a:extLst>
                </a:gridCol>
                <a:gridCol w="412750">
                  <a:extLst>
                    <a:ext uri="{9D8B030D-6E8A-4147-A177-3AD203B41FA5}">
                      <a16:colId xmlns:a16="http://schemas.microsoft.com/office/drawing/2014/main" val="1637901396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4068771744"/>
                    </a:ext>
                  </a:extLst>
                </a:gridCol>
                <a:gridCol w="450850">
                  <a:extLst>
                    <a:ext uri="{9D8B030D-6E8A-4147-A177-3AD203B41FA5}">
                      <a16:colId xmlns:a16="http://schemas.microsoft.com/office/drawing/2014/main" val="375091046"/>
                    </a:ext>
                  </a:extLst>
                </a:gridCol>
                <a:gridCol w="455612">
                  <a:extLst>
                    <a:ext uri="{9D8B030D-6E8A-4147-A177-3AD203B41FA5}">
                      <a16:colId xmlns:a16="http://schemas.microsoft.com/office/drawing/2014/main" val="3428537400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2737154520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3389079233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3919274229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2430322696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102040571"/>
                    </a:ext>
                  </a:extLst>
                </a:gridCol>
                <a:gridCol w="587975">
                  <a:extLst>
                    <a:ext uri="{9D8B030D-6E8A-4147-A177-3AD203B41FA5}">
                      <a16:colId xmlns:a16="http://schemas.microsoft.com/office/drawing/2014/main" val="1148990072"/>
                    </a:ext>
                  </a:extLst>
                </a:gridCol>
              </a:tblGrid>
              <a:tr h="276004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Tyr avlsværdital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Tyremor </a:t>
                      </a:r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fænotypiske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 tal 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1928995"/>
                  </a:ext>
                </a:extLst>
              </a:tr>
              <a:tr h="140964"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Navn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Far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Morfar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NTM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Y-Indeks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Krop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Lemmer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Malkeorg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305 dags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Gennemsnitlig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Krydshøjde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Krop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Lemmer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Malkeorg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Helhed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9302084"/>
                  </a:ext>
                </a:extLst>
              </a:tr>
              <a:tr h="140964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Lakt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 nr.* 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Ydelse kg 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Prot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Fedt%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Ydelse 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Prot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Fedt%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926998"/>
                  </a:ext>
                </a:extLst>
              </a:tr>
              <a:tr h="224671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VH </a:t>
                      </a:r>
                      <a:r>
                        <a:rPr lang="da-DK" sz="900" b="0" i="0" u="none" strike="noStrike" dirty="0" err="1">
                          <a:effectLst/>
                          <a:latin typeface="Arial" panose="020B0604020202020204" pitchFamily="34" charset="0"/>
                        </a:rPr>
                        <a:t>Pergo</a:t>
                      </a:r>
                      <a:endParaRPr lang="da-DK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Pompadour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Aragon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13869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14509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4374367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DeeksRC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Don Red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Redford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13940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12853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9331002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Herman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Heroic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Samuri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2375431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Gosh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Garido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Balisto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9424223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Larsson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Larfelt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Moby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832016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Posch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Polymer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NolanRC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14085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13495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5674627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Berosus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Burst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Kilmer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16486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14210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2842174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Notch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Nader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Brook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12461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5552799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Fiini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Finish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Beluga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7913995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Scrum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SovranP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Sector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2802873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Raggat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Altarobson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Supershot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924334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Saade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Stan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Esset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7561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2065045"/>
                  </a:ext>
                </a:extLst>
              </a:tr>
              <a:tr h="237050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Belland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Baylor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Bernell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12383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6267957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Avery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Adlon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Levis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7030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038958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Cronos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Crown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Bosman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12501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3598255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BockoRC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Burst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NolanRC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11848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9016844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Birdeye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Bohemy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Levis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0759005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Olt PRC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Orn RF PP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Deco RC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12061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13275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2497258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Yoga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Yngvar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Toronto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13231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12914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8260197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Hohto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HilmarP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Bueno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13057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0220147"/>
                  </a:ext>
                </a:extLst>
              </a:tr>
            </a:tbl>
          </a:graphicData>
        </a:graphic>
      </p:graphicFrame>
      <p:sp>
        <p:nvSpPr>
          <p:cNvPr id="8" name="Tekstfelt 7">
            <a:extLst>
              <a:ext uri="{FF2B5EF4-FFF2-40B4-BE49-F238E27FC236}">
                <a16:creationId xmlns:a16="http://schemas.microsoft.com/office/drawing/2014/main" id="{A662FA56-7DE5-D143-64A3-C2DB94D52DA5}"/>
              </a:ext>
            </a:extLst>
          </p:cNvPr>
          <p:cNvSpPr txBox="1"/>
          <p:nvPr/>
        </p:nvSpPr>
        <p:spPr>
          <a:xfrm>
            <a:off x="569860" y="6311441"/>
            <a:ext cx="3515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accent6"/>
                </a:solidFill>
              </a:rPr>
              <a:t>*Bemærk ikke alle mødre har overstået 305 dags ydelse 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2661197E-6E7A-2534-0D83-6A197051A5E2}"/>
              </a:ext>
            </a:extLst>
          </p:cNvPr>
          <p:cNvSpPr txBox="1"/>
          <p:nvPr/>
        </p:nvSpPr>
        <p:spPr>
          <a:xfrm>
            <a:off x="4131359" y="478172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Information på tyremødre – Holstein 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81D967EB-F0ED-54FD-F478-AD2FD674C752}"/>
              </a:ext>
            </a:extLst>
          </p:cNvPr>
          <p:cNvSpPr txBox="1"/>
          <p:nvPr/>
        </p:nvSpPr>
        <p:spPr>
          <a:xfrm>
            <a:off x="569860" y="909480"/>
            <a:ext cx="35155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dirty="0">
                <a:solidFill>
                  <a:schemeClr val="accent6"/>
                </a:solidFill>
              </a:rPr>
              <a:t>Februar – Maj 2024</a:t>
            </a:r>
          </a:p>
        </p:txBody>
      </p:sp>
    </p:spTree>
    <p:extLst>
      <p:ext uri="{BB962C8B-B14F-4D97-AF65-F5344CB8AC3E}">
        <p14:creationId xmlns:p14="http://schemas.microsoft.com/office/powerpoint/2010/main" val="324967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ladsholder til indhold 4">
            <a:extLst>
              <a:ext uri="{FF2B5EF4-FFF2-40B4-BE49-F238E27FC236}">
                <a16:creationId xmlns:a16="http://schemas.microsoft.com/office/drawing/2014/main" id="{51264AE4-7DFE-6D05-98A9-AF417BE0725C}"/>
              </a:ext>
            </a:extLst>
          </p:cNvPr>
          <p:cNvGraphicFramePr>
            <a:graphicFrameLocks noGrp="1"/>
          </p:cNvGraphicFramePr>
          <p:nvPr>
            <p:ph sz="quarter" idx="20"/>
            <p:extLst>
              <p:ext uri="{D42A27DB-BD31-4B8C-83A1-F6EECF244321}">
                <p14:modId xmlns:p14="http://schemas.microsoft.com/office/powerpoint/2010/main" val="1519665563"/>
              </p:ext>
            </p:extLst>
          </p:nvPr>
        </p:nvGraphicFramePr>
        <p:xfrm>
          <a:off x="653750" y="1155701"/>
          <a:ext cx="10948000" cy="50514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36600">
                  <a:extLst>
                    <a:ext uri="{9D8B030D-6E8A-4147-A177-3AD203B41FA5}">
                      <a16:colId xmlns:a16="http://schemas.microsoft.com/office/drawing/2014/main" val="70848796"/>
                    </a:ext>
                  </a:extLst>
                </a:gridCol>
                <a:gridCol w="1111250">
                  <a:extLst>
                    <a:ext uri="{9D8B030D-6E8A-4147-A177-3AD203B41FA5}">
                      <a16:colId xmlns:a16="http://schemas.microsoft.com/office/drawing/2014/main" val="24588254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1173147030"/>
                    </a:ext>
                  </a:extLst>
                </a:gridCol>
                <a:gridCol w="330200">
                  <a:extLst>
                    <a:ext uri="{9D8B030D-6E8A-4147-A177-3AD203B41FA5}">
                      <a16:colId xmlns:a16="http://schemas.microsoft.com/office/drawing/2014/main" val="3350212871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3546050818"/>
                    </a:ext>
                  </a:extLst>
                </a:gridCol>
                <a:gridCol w="350838">
                  <a:extLst>
                    <a:ext uri="{9D8B030D-6E8A-4147-A177-3AD203B41FA5}">
                      <a16:colId xmlns:a16="http://schemas.microsoft.com/office/drawing/2014/main" val="4279486141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3408056878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631831586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55042114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084104114"/>
                    </a:ext>
                  </a:extLst>
                </a:gridCol>
                <a:gridCol w="412750">
                  <a:extLst>
                    <a:ext uri="{9D8B030D-6E8A-4147-A177-3AD203B41FA5}">
                      <a16:colId xmlns:a16="http://schemas.microsoft.com/office/drawing/2014/main" val="1637901396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4068771744"/>
                    </a:ext>
                  </a:extLst>
                </a:gridCol>
                <a:gridCol w="450850">
                  <a:extLst>
                    <a:ext uri="{9D8B030D-6E8A-4147-A177-3AD203B41FA5}">
                      <a16:colId xmlns:a16="http://schemas.microsoft.com/office/drawing/2014/main" val="375091046"/>
                    </a:ext>
                  </a:extLst>
                </a:gridCol>
                <a:gridCol w="455612">
                  <a:extLst>
                    <a:ext uri="{9D8B030D-6E8A-4147-A177-3AD203B41FA5}">
                      <a16:colId xmlns:a16="http://schemas.microsoft.com/office/drawing/2014/main" val="3428537400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2737154520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3389079233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3919274229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2430322696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102040571"/>
                    </a:ext>
                  </a:extLst>
                </a:gridCol>
                <a:gridCol w="587975">
                  <a:extLst>
                    <a:ext uri="{9D8B030D-6E8A-4147-A177-3AD203B41FA5}">
                      <a16:colId xmlns:a16="http://schemas.microsoft.com/office/drawing/2014/main" val="1148990072"/>
                    </a:ext>
                  </a:extLst>
                </a:gridCol>
              </a:tblGrid>
              <a:tr h="276004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Tyr avlsværdital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Tyremor </a:t>
                      </a:r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fænotypiske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 tal 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1928995"/>
                  </a:ext>
                </a:extLst>
              </a:tr>
              <a:tr h="140964"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Navn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Far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Morfar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NTM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Y-Indeks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Krop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Lemmer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Malkeorg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305 dags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Gennemsnitlig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Krydshøjde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Krop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Lemmer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Malkeorg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Helhed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9302084"/>
                  </a:ext>
                </a:extLst>
              </a:tr>
              <a:tr h="140964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Lakt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 nr.* 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Ydelse kg 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Prot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Fedt%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Ydelse 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Prot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Fedt%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926998"/>
                  </a:ext>
                </a:extLst>
              </a:tr>
              <a:tr h="224671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VH </a:t>
                      </a:r>
                      <a:r>
                        <a:rPr lang="da-DK" sz="900" b="0" i="0" u="none" strike="noStrike" dirty="0" err="1">
                          <a:effectLst/>
                          <a:latin typeface="Arial" panose="020B0604020202020204" pitchFamily="34" charset="0"/>
                        </a:rPr>
                        <a:t>SekurPP</a:t>
                      </a:r>
                      <a:endParaRPr lang="da-DK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SlyPPRC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Hotspot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14395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4374367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Boman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Baylor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Ohare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12435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12915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9331002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Solton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Smoodie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Buzzer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2375431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SunrayP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Slatt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Brixton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12293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9424223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SkovlyP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Slatt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Nerd RC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832016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Spa PP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Slatt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Monty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5674627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Seawolf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Saade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Romello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13404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2842174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Lexus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Lilling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McGraph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5552799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Sage PP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Stick PP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Monty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1812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7913995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Yael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Youngster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Lemek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2802873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Boytoy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Baylor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Rodgers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12658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924334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Lionel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Lombre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Rodgers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12526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12243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2065045"/>
                  </a:ext>
                </a:extLst>
              </a:tr>
              <a:tr h="237050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HilmarP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Hotspot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Charley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20049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2,64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18307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6267957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SlyPPRC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SolitairPR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ABS Yoyo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038958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Lonato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Lavonte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Pinnacle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3598255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Hatch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Hayward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Rakeem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9016844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SilaniP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Stick PP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Aragon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12488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0759005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Hanke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Harry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Stilo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16986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14619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2497258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NordicP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Nippon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Monty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7168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8260197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Snow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Skyboy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Hotspot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0220147"/>
                  </a:ext>
                </a:extLst>
              </a:tr>
            </a:tbl>
          </a:graphicData>
        </a:graphic>
      </p:graphicFrame>
      <p:sp>
        <p:nvSpPr>
          <p:cNvPr id="8" name="Tekstfelt 7">
            <a:extLst>
              <a:ext uri="{FF2B5EF4-FFF2-40B4-BE49-F238E27FC236}">
                <a16:creationId xmlns:a16="http://schemas.microsoft.com/office/drawing/2014/main" id="{A662FA56-7DE5-D143-64A3-C2DB94D52DA5}"/>
              </a:ext>
            </a:extLst>
          </p:cNvPr>
          <p:cNvSpPr txBox="1"/>
          <p:nvPr/>
        </p:nvSpPr>
        <p:spPr>
          <a:xfrm>
            <a:off x="569860" y="6311441"/>
            <a:ext cx="3515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accent6"/>
                </a:solidFill>
              </a:rPr>
              <a:t>*Bemærk ikke alle mødre har overstået 305 dags ydelse 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2661197E-6E7A-2534-0D83-6A197051A5E2}"/>
              </a:ext>
            </a:extLst>
          </p:cNvPr>
          <p:cNvSpPr txBox="1"/>
          <p:nvPr/>
        </p:nvSpPr>
        <p:spPr>
          <a:xfrm>
            <a:off x="4131359" y="478172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Information på tyremødre – Holstein 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81D967EB-F0ED-54FD-F478-AD2FD674C752}"/>
              </a:ext>
            </a:extLst>
          </p:cNvPr>
          <p:cNvSpPr txBox="1"/>
          <p:nvPr/>
        </p:nvSpPr>
        <p:spPr>
          <a:xfrm>
            <a:off x="569860" y="909480"/>
            <a:ext cx="35155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dirty="0">
                <a:solidFill>
                  <a:schemeClr val="accent6"/>
                </a:solidFill>
              </a:rPr>
              <a:t>Februar – Maj 2024</a:t>
            </a:r>
          </a:p>
        </p:txBody>
      </p:sp>
    </p:spTree>
    <p:extLst>
      <p:ext uri="{BB962C8B-B14F-4D97-AF65-F5344CB8AC3E}">
        <p14:creationId xmlns:p14="http://schemas.microsoft.com/office/powerpoint/2010/main" val="290689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ladsholder til indhold 4">
            <a:extLst>
              <a:ext uri="{FF2B5EF4-FFF2-40B4-BE49-F238E27FC236}">
                <a16:creationId xmlns:a16="http://schemas.microsoft.com/office/drawing/2014/main" id="{51264AE4-7DFE-6D05-98A9-AF417BE0725C}"/>
              </a:ext>
            </a:extLst>
          </p:cNvPr>
          <p:cNvGraphicFramePr>
            <a:graphicFrameLocks noGrp="1"/>
          </p:cNvGraphicFramePr>
          <p:nvPr>
            <p:ph sz="quarter" idx="20"/>
            <p:extLst>
              <p:ext uri="{D42A27DB-BD31-4B8C-83A1-F6EECF244321}">
                <p14:modId xmlns:p14="http://schemas.microsoft.com/office/powerpoint/2010/main" val="3704602768"/>
              </p:ext>
            </p:extLst>
          </p:nvPr>
        </p:nvGraphicFramePr>
        <p:xfrm>
          <a:off x="653750" y="1155701"/>
          <a:ext cx="10948000" cy="511062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36600">
                  <a:extLst>
                    <a:ext uri="{9D8B030D-6E8A-4147-A177-3AD203B41FA5}">
                      <a16:colId xmlns:a16="http://schemas.microsoft.com/office/drawing/2014/main" val="70848796"/>
                    </a:ext>
                  </a:extLst>
                </a:gridCol>
                <a:gridCol w="1111250">
                  <a:extLst>
                    <a:ext uri="{9D8B030D-6E8A-4147-A177-3AD203B41FA5}">
                      <a16:colId xmlns:a16="http://schemas.microsoft.com/office/drawing/2014/main" val="24588254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1173147030"/>
                    </a:ext>
                  </a:extLst>
                </a:gridCol>
                <a:gridCol w="330200">
                  <a:extLst>
                    <a:ext uri="{9D8B030D-6E8A-4147-A177-3AD203B41FA5}">
                      <a16:colId xmlns:a16="http://schemas.microsoft.com/office/drawing/2014/main" val="3350212871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3546050818"/>
                    </a:ext>
                  </a:extLst>
                </a:gridCol>
                <a:gridCol w="350838">
                  <a:extLst>
                    <a:ext uri="{9D8B030D-6E8A-4147-A177-3AD203B41FA5}">
                      <a16:colId xmlns:a16="http://schemas.microsoft.com/office/drawing/2014/main" val="4279486141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3408056878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631831586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55042114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084104114"/>
                    </a:ext>
                  </a:extLst>
                </a:gridCol>
                <a:gridCol w="412750">
                  <a:extLst>
                    <a:ext uri="{9D8B030D-6E8A-4147-A177-3AD203B41FA5}">
                      <a16:colId xmlns:a16="http://schemas.microsoft.com/office/drawing/2014/main" val="1637901396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4068771744"/>
                    </a:ext>
                  </a:extLst>
                </a:gridCol>
                <a:gridCol w="450850">
                  <a:extLst>
                    <a:ext uri="{9D8B030D-6E8A-4147-A177-3AD203B41FA5}">
                      <a16:colId xmlns:a16="http://schemas.microsoft.com/office/drawing/2014/main" val="375091046"/>
                    </a:ext>
                  </a:extLst>
                </a:gridCol>
                <a:gridCol w="455612">
                  <a:extLst>
                    <a:ext uri="{9D8B030D-6E8A-4147-A177-3AD203B41FA5}">
                      <a16:colId xmlns:a16="http://schemas.microsoft.com/office/drawing/2014/main" val="3428537400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2737154520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3389079233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3919274229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2430322696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102040571"/>
                    </a:ext>
                  </a:extLst>
                </a:gridCol>
                <a:gridCol w="587975">
                  <a:extLst>
                    <a:ext uri="{9D8B030D-6E8A-4147-A177-3AD203B41FA5}">
                      <a16:colId xmlns:a16="http://schemas.microsoft.com/office/drawing/2014/main" val="1148990072"/>
                    </a:ext>
                  </a:extLst>
                </a:gridCol>
              </a:tblGrid>
              <a:tr h="276004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Tyr avlsværdital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Tyremor </a:t>
                      </a:r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fænotypiske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 tal 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1928995"/>
                  </a:ext>
                </a:extLst>
              </a:tr>
              <a:tr h="140964"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Navn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Far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Morfar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NTM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Y-Indeks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Krop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Lemmer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Malkeorg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305 dags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Gennemsnitlig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Krydshøjde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Krop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Lemmer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Malkeorg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Helhed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9302084"/>
                  </a:ext>
                </a:extLst>
              </a:tr>
              <a:tr h="140964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Lakt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 nr.* 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Ydelse kg 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Prot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Fedt%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Ydelse 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 err="1">
                          <a:effectLst/>
                          <a:latin typeface="Arial" panose="020B0604020202020204" pitchFamily="34" charset="0"/>
                        </a:rPr>
                        <a:t>Prot</a:t>
                      </a:r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.%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i="0" u="none" strike="noStrike" dirty="0">
                          <a:effectLst/>
                          <a:latin typeface="Arial" panose="020B0604020202020204" pitchFamily="34" charset="0"/>
                        </a:rPr>
                        <a:t>Fedt%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926998"/>
                  </a:ext>
                </a:extLst>
              </a:tr>
              <a:tr h="224671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VH </a:t>
                      </a:r>
                      <a:r>
                        <a:rPr lang="da-DK" sz="900" b="0" i="0" u="none" strike="noStrike" dirty="0" err="1">
                          <a:effectLst/>
                          <a:latin typeface="Arial" panose="020B0604020202020204" pitchFamily="34" charset="0"/>
                        </a:rPr>
                        <a:t>RamunRC</a:t>
                      </a:r>
                      <a:endParaRPr lang="da-DK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Rasmus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Gonzales 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12835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16078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4374367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ShowPRC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Seo PRC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Builder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9331002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Flanko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Fillman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Lorenz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2375431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SismoPP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SovranP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Builder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9424223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Beiting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Balisto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Xmas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832016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Badger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Bruce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Booth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5674627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Friday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Federal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Gant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2842174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Heroic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Humblekin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Bandares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5552799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Lilling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Levis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Balisto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15909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13987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7913995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Goal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Gambler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Bolus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7090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2802873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Boise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Bueno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Bernell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13044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13216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924334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Siesta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Sublime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Mick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13367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13140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2065045"/>
                  </a:ext>
                </a:extLst>
              </a:tr>
              <a:tr h="237050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Gothic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Gade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Goleen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15739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14716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6267957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Hinkel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Hotman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Bosman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13303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12225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038958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Newstar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Norland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SB Silver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16357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16194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3598255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Hembury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Hotman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Geller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16330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15024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9016844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Bleech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Builder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All Star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0759005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Liam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Laval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Rozwell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2497258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Luigi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Laval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Come 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8260197"/>
                  </a:ext>
                </a:extLst>
              </a:tr>
              <a:tr h="22335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Lunor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Little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VH Romello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0220147"/>
                  </a:ext>
                </a:extLst>
              </a:tr>
            </a:tbl>
          </a:graphicData>
        </a:graphic>
      </p:graphicFrame>
      <p:sp>
        <p:nvSpPr>
          <p:cNvPr id="8" name="Tekstfelt 7">
            <a:extLst>
              <a:ext uri="{FF2B5EF4-FFF2-40B4-BE49-F238E27FC236}">
                <a16:creationId xmlns:a16="http://schemas.microsoft.com/office/drawing/2014/main" id="{A662FA56-7DE5-D143-64A3-C2DB94D52DA5}"/>
              </a:ext>
            </a:extLst>
          </p:cNvPr>
          <p:cNvSpPr txBox="1"/>
          <p:nvPr/>
        </p:nvSpPr>
        <p:spPr>
          <a:xfrm>
            <a:off x="569860" y="6311441"/>
            <a:ext cx="3515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accent6"/>
                </a:solidFill>
              </a:rPr>
              <a:t>*Bemærk ikke alle mødre har overstået 305 dags ydelse 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2661197E-6E7A-2534-0D83-6A197051A5E2}"/>
              </a:ext>
            </a:extLst>
          </p:cNvPr>
          <p:cNvSpPr txBox="1"/>
          <p:nvPr/>
        </p:nvSpPr>
        <p:spPr>
          <a:xfrm>
            <a:off x="4131359" y="478172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Information på tyremødre – Holstein 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81D967EB-F0ED-54FD-F478-AD2FD674C752}"/>
              </a:ext>
            </a:extLst>
          </p:cNvPr>
          <p:cNvSpPr txBox="1"/>
          <p:nvPr/>
        </p:nvSpPr>
        <p:spPr>
          <a:xfrm>
            <a:off x="569860" y="909480"/>
            <a:ext cx="35155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dirty="0">
                <a:solidFill>
                  <a:schemeClr val="accent6"/>
                </a:solidFill>
              </a:rPr>
              <a:t>Februar – Maj 2024</a:t>
            </a:r>
          </a:p>
        </p:txBody>
      </p:sp>
    </p:spTree>
    <p:extLst>
      <p:ext uri="{BB962C8B-B14F-4D97-AF65-F5344CB8AC3E}">
        <p14:creationId xmlns:p14="http://schemas.microsoft.com/office/powerpoint/2010/main" val="688194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Viking">
      <a:dk1>
        <a:sysClr val="windowText" lastClr="000000"/>
      </a:dk1>
      <a:lt1>
        <a:sysClr val="window" lastClr="FFFFFF"/>
      </a:lt1>
      <a:dk2>
        <a:srgbClr val="004967"/>
      </a:dk2>
      <a:lt2>
        <a:srgbClr val="958C39"/>
      </a:lt2>
      <a:accent1>
        <a:srgbClr val="0093D0"/>
      </a:accent1>
      <a:accent2>
        <a:srgbClr val="9AA088"/>
      </a:accent2>
      <a:accent3>
        <a:srgbClr val="7B6D43"/>
      </a:accent3>
      <a:accent4>
        <a:srgbClr val="CBB476"/>
      </a:accent4>
      <a:accent5>
        <a:srgbClr val="6C3C32"/>
      </a:accent5>
      <a:accent6>
        <a:srgbClr val="637270"/>
      </a:accent6>
      <a:hlink>
        <a:srgbClr val="0563C1"/>
      </a:hlink>
      <a:folHlink>
        <a:srgbClr val="954F72"/>
      </a:folHlink>
    </a:clrScheme>
    <a:fontScheme name="Vik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2021-Holstein_150dpi_v3" id="{E2DF22A7-B9B7-364A-8216-4F50AC8E09C1}" vid="{407DA52E-1DD4-BF43-97E2-0F08C1F55A7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265085D36E4741A8E7C4A1A9118C8C" ma:contentTypeVersion="2" ma:contentTypeDescription="Create a new document." ma:contentTypeScope="" ma:versionID="09d5ff820f293a1e54e892af99a3ef88">
  <xsd:schema xmlns:xsd="http://www.w3.org/2001/XMLSchema" xmlns:xs="http://www.w3.org/2001/XMLSchema" xmlns:p="http://schemas.microsoft.com/office/2006/metadata/properties" xmlns:ns2="f2547fdd-e6a6-4214-ae43-ed4db2fc184e" targetNamespace="http://schemas.microsoft.com/office/2006/metadata/properties" ma:root="true" ma:fieldsID="3cf468444786aec46694a5d42966f26d" ns2:_="">
    <xsd:import namespace="f2547fdd-e6a6-4214-ae43-ed4db2fc18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547fdd-e6a6-4214-ae43-ed4db2fc18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400370A-F4EF-4222-8672-F472F75DC17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FBB9C2-9EC2-45AD-9988-E7A51ABCADF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5BE0697-A08B-469E-B51D-71A82635F6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547fdd-e6a6-4214-ae43-ed4db2fc18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Holstein-VD</Template>
  <TotalTime>107</TotalTime>
  <Words>6420</Words>
  <Application>Microsoft Office PowerPoint</Application>
  <PresentationFormat>Widescreen</PresentationFormat>
  <Paragraphs>5331</Paragraphs>
  <Slides>13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Anna Thordahl Lauridsen, VikingDanmark</dc:creator>
  <cp:lastModifiedBy>Maria Rønd Kristensen, VikingDanmark</cp:lastModifiedBy>
  <cp:revision>2</cp:revision>
  <dcterms:created xsi:type="dcterms:W3CDTF">2023-09-13T11:03:55Z</dcterms:created>
  <dcterms:modified xsi:type="dcterms:W3CDTF">2024-02-08T14:44:46Z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0x010100E1265085D36E4741A8E7C4A1A9118C8C</vt:lpwstr>
  </property>
</Properties>
</file>